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310" r:id="rId5"/>
  </p:sldMasterIdLst>
  <p:notesMasterIdLst>
    <p:notesMasterId r:id="rId49"/>
  </p:notesMasterIdLst>
  <p:handoutMasterIdLst>
    <p:handoutMasterId r:id="rId50"/>
  </p:handoutMasterIdLst>
  <p:sldIdLst>
    <p:sldId id="1472" r:id="rId6"/>
    <p:sldId id="1708" r:id="rId7"/>
    <p:sldId id="1689" r:id="rId8"/>
    <p:sldId id="1755" r:id="rId9"/>
    <p:sldId id="1756" r:id="rId10"/>
    <p:sldId id="1726" r:id="rId11"/>
    <p:sldId id="1709" r:id="rId12"/>
    <p:sldId id="1725" r:id="rId13"/>
    <p:sldId id="1760" r:id="rId14"/>
    <p:sldId id="1754" r:id="rId15"/>
    <p:sldId id="1710" r:id="rId16"/>
    <p:sldId id="1723" r:id="rId17"/>
    <p:sldId id="1761" r:id="rId18"/>
    <p:sldId id="1762" r:id="rId19"/>
    <p:sldId id="1688" r:id="rId20"/>
    <p:sldId id="1731" r:id="rId21"/>
    <p:sldId id="1732" r:id="rId22"/>
    <p:sldId id="1733" r:id="rId23"/>
    <p:sldId id="1763" r:id="rId24"/>
    <p:sldId id="1734" r:id="rId25"/>
    <p:sldId id="1742" r:id="rId26"/>
    <p:sldId id="1743" r:id="rId27"/>
    <p:sldId id="1744" r:id="rId28"/>
    <p:sldId id="1750" r:id="rId29"/>
    <p:sldId id="1764" r:id="rId30"/>
    <p:sldId id="1752" r:id="rId31"/>
    <p:sldId id="1747" r:id="rId32"/>
    <p:sldId id="1758" r:id="rId33"/>
    <p:sldId id="1757" r:id="rId34"/>
    <p:sldId id="1749" r:id="rId35"/>
    <p:sldId id="1746" r:id="rId36"/>
    <p:sldId id="1727" r:id="rId37"/>
    <p:sldId id="1737" r:id="rId38"/>
    <p:sldId id="1765" r:id="rId39"/>
    <p:sldId id="1767" r:id="rId40"/>
    <p:sldId id="1766" r:id="rId41"/>
    <p:sldId id="1768" r:id="rId42"/>
    <p:sldId id="1769" r:id="rId43"/>
    <p:sldId id="1759" r:id="rId44"/>
    <p:sldId id="1730" r:id="rId45"/>
    <p:sldId id="1720" r:id="rId46"/>
    <p:sldId id="1735" r:id="rId47"/>
    <p:sldId id="1707" r:id="rId48"/>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cmAuthor>
  <p:cmAuthor id="3" name="Mary Feil-Jacobs" initials="MF" lastIdx="22" clrIdx="3">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5C2D91"/>
    <a:srgbClr val="9999FF"/>
    <a:srgbClr val="4A6573"/>
    <a:srgbClr val="004562"/>
    <a:srgbClr val="000000"/>
    <a:srgbClr val="EF4539"/>
    <a:srgbClr val="FC6439"/>
    <a:srgbClr val="0078D7"/>
    <a:srgbClr val="1BE604"/>
    <a:srgbClr val="E0211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3500" autoAdjust="0"/>
    <p:restoredTop sz="86716" autoAdjust="0"/>
  </p:normalViewPr>
  <p:slideViewPr>
    <p:cSldViewPr>
      <p:cViewPr varScale="1">
        <p:scale>
          <a:sx n="89" d="100"/>
          <a:sy n="89" d="100"/>
        </p:scale>
        <p:origin x="600" y="66"/>
      </p:cViewPr>
      <p:guideLst/>
    </p:cSldViewPr>
  </p:slideViewPr>
  <p:outlineViewPr>
    <p:cViewPr>
      <p:scale>
        <a:sx n="33" d="100"/>
        <a:sy n="33" d="100"/>
      </p:scale>
      <p:origin x="0" y="-14442"/>
    </p:cViewPr>
  </p:outlineViewPr>
  <p:notesTextViewPr>
    <p:cViewPr>
      <p:scale>
        <a:sx n="100" d="100"/>
        <a:sy n="100" d="100"/>
      </p:scale>
      <p:origin x="0" y="0"/>
    </p:cViewPr>
  </p:notesTextViewPr>
  <p:sorterViewPr>
    <p:cViewPr varScale="1">
      <p:scale>
        <a:sx n="1" d="1"/>
        <a:sy n="1" d="1"/>
      </p:scale>
      <p:origin x="0" y="-10854"/>
    </p:cViewPr>
  </p:sorterViewPr>
  <p:notesViewPr>
    <p:cSldViewPr showGuides="1">
      <p:cViewPr>
        <p:scale>
          <a:sx n="100" d="100"/>
          <a:sy n="100" d="100"/>
        </p:scale>
        <p:origin x="2808"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handoutMaster" Target="handoutMasters/handoutMaster1.xml"/><Relationship Id="rId55"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viewProps" Target="viewProps.xml"/><Relationship Id="rId5" Type="http://schemas.openxmlformats.org/officeDocument/2006/relationships/slideMaster" Target="slideMasters/slideMaster2.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8" Type="http://schemas.openxmlformats.org/officeDocument/2006/relationships/slide" Target="slides/slide3.xml"/><Relationship Id="rId51" Type="http://schemas.openxmlformats.org/officeDocument/2006/relationships/commentAuthors" Target="commentAuthor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a:t>WintellectNOW</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5/10/2017 1:34 PM</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JPG>
</file>

<file path=ppt/media/image12.png>
</file>

<file path=ppt/media/image13.JP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WintellectNOW</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5/10/2017 1:34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5/10/2017 1:34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16630314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US" dirty="0" smtClean="0"/>
              <a:t>Show</a:t>
            </a:r>
            <a:r>
              <a:rPr lang="en-US" baseline="0" dirty="0" smtClean="0"/>
              <a:t> </a:t>
            </a:r>
            <a:r>
              <a:rPr lang="en-US" baseline="0" dirty="0" err="1" smtClean="0"/>
              <a:t>Intellipix</a:t>
            </a:r>
            <a:r>
              <a:rPr lang="en-US" baseline="0" dirty="0" smtClean="0"/>
              <a:t> and how it uses the Computer Vision API to caption photos and generate search metadata. Then demonstrate how to use Azure Functions to score uploaded photos for potentially offensive content.</a:t>
            </a:r>
            <a:endParaRPr lang="en-US" dirty="0"/>
          </a:p>
        </p:txBody>
      </p:sp>
      <p:sp>
        <p:nvSpPr>
          <p:cNvPr id="4" name="Header Placeholder 3"/>
          <p:cNvSpPr>
            <a:spLocks noGrp="1"/>
          </p:cNvSpPr>
          <p:nvPr>
            <p:ph type="hdr" sz="quarter" idx="10"/>
          </p:nvPr>
        </p:nvSpPr>
        <p:spPr/>
        <p:txBody>
          <a:bodyPr/>
          <a:lstStyle/>
          <a:p>
            <a:r>
              <a:rPr lang="en-US" dirty="0"/>
              <a:t>WintellectNOW</a:t>
            </a:r>
          </a:p>
        </p:txBody>
      </p:sp>
      <p:sp>
        <p:nvSpPr>
          <p:cNvPr id="6" name="Date Placeholder 5"/>
          <p:cNvSpPr>
            <a:spLocks noGrp="1"/>
          </p:cNvSpPr>
          <p:nvPr>
            <p:ph type="dt" idx="12"/>
          </p:nvPr>
        </p:nvSpPr>
        <p:spPr/>
        <p:txBody>
          <a:bodyPr/>
          <a:lstStyle/>
          <a:p>
            <a:fld id="{38EEC551-8CDA-4EB6-89BB-2A86C9F091C8}" type="datetime8">
              <a:rPr lang="en-US" smtClean="0"/>
              <a:t>5/10/2017 1:34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8926071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r>
              <a:rPr lang="en-US" dirty="0"/>
              <a:t>WintellectNOW</a:t>
            </a:r>
          </a:p>
        </p:txBody>
      </p:sp>
      <p:sp>
        <p:nvSpPr>
          <p:cNvPr id="6" name="Date Placeholder 5"/>
          <p:cNvSpPr>
            <a:spLocks noGrp="1"/>
          </p:cNvSpPr>
          <p:nvPr>
            <p:ph type="dt" idx="12"/>
          </p:nvPr>
        </p:nvSpPr>
        <p:spPr/>
        <p:txBody>
          <a:bodyPr/>
          <a:lstStyle/>
          <a:p>
            <a:fld id="{38EEC551-8CDA-4EB6-89BB-2A86C9F091C8}" type="datetime8">
              <a:rPr lang="en-US" smtClean="0"/>
              <a:t>5/10/2017 1:34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26392392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US" dirty="0" smtClean="0"/>
              <a:t>Show </a:t>
            </a:r>
            <a:r>
              <a:rPr lang="en-US" dirty="0" err="1" smtClean="0"/>
              <a:t>TweetAnalyzer</a:t>
            </a:r>
            <a:r>
              <a:rPr lang="en-US" dirty="0" smtClean="0"/>
              <a:t>, which retrieves</a:t>
            </a:r>
            <a:r>
              <a:rPr lang="en-US" baseline="0" dirty="0" smtClean="0"/>
              <a:t> tweets tagged with a specified hashtag and scores them for sentiment.</a:t>
            </a:r>
            <a:endParaRPr lang="en-US" dirty="0"/>
          </a:p>
        </p:txBody>
      </p:sp>
      <p:sp>
        <p:nvSpPr>
          <p:cNvPr id="4" name="Header Placeholder 3"/>
          <p:cNvSpPr>
            <a:spLocks noGrp="1"/>
          </p:cNvSpPr>
          <p:nvPr>
            <p:ph type="hdr" sz="quarter" idx="10"/>
          </p:nvPr>
        </p:nvSpPr>
        <p:spPr/>
        <p:txBody>
          <a:bodyPr/>
          <a:lstStyle/>
          <a:p>
            <a:r>
              <a:rPr lang="en-US" dirty="0"/>
              <a:t>WintellectNOW</a:t>
            </a:r>
          </a:p>
        </p:txBody>
      </p:sp>
      <p:sp>
        <p:nvSpPr>
          <p:cNvPr id="6" name="Date Placeholder 5"/>
          <p:cNvSpPr>
            <a:spLocks noGrp="1"/>
          </p:cNvSpPr>
          <p:nvPr>
            <p:ph type="dt" idx="12"/>
          </p:nvPr>
        </p:nvSpPr>
        <p:spPr/>
        <p:txBody>
          <a:bodyPr/>
          <a:lstStyle/>
          <a:p>
            <a:fld id="{38EEC551-8CDA-4EB6-89BB-2A86C9F091C8}" type="datetime8">
              <a:rPr lang="en-US" smtClean="0"/>
              <a:t>5/10/2017 1:34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10025482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Examples</a:t>
            </a:r>
            <a:r>
              <a:rPr lang="en-US" baseline="0" dirty="0" smtClean="0"/>
              <a:t> of "disfluencies" include </a:t>
            </a:r>
            <a:r>
              <a:rPr lang="en-US" baseline="0" dirty="0" err="1" smtClean="0"/>
              <a:t>hmms</a:t>
            </a:r>
            <a:r>
              <a:rPr lang="en-US" baseline="0" dirty="0" smtClean="0"/>
              <a:t> and coughs. Profanities can be ignored, marked, or deleted. The Translator API is the magic behind Skype Translator.</a:t>
            </a:r>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5/10/2017 1:34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6889769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Although</a:t>
            </a:r>
            <a:r>
              <a:rPr lang="en-US" baseline="0" dirty="0" smtClean="0"/>
              <a:t> not shown here, you can also enumerate the "voices" supported for text-to-speech by including "</a:t>
            </a:r>
            <a:r>
              <a:rPr lang="en-US" baseline="0" dirty="0" err="1" smtClean="0"/>
              <a:t>tts</a:t>
            </a:r>
            <a:r>
              <a:rPr lang="en-US" baseline="0" dirty="0" smtClean="0"/>
              <a:t>" in the "scope" query string parameter.</a:t>
            </a:r>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5/10/2017 1:34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37325525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token is generated</a:t>
            </a:r>
            <a:r>
              <a:rPr lang="en-US" baseline="0" dirty="0" smtClean="0"/>
              <a:t> from the subscription key and transmitted in the Authorization header of the HTTP request. The token must be renewed every 10 minutes.</a:t>
            </a:r>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5/10/2017 1:34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2222070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US" dirty="0" smtClean="0"/>
              <a:t>Show the </a:t>
            </a:r>
            <a:r>
              <a:rPr lang="en-US" dirty="0" err="1" smtClean="0"/>
              <a:t>SpeechTranslator</a:t>
            </a:r>
            <a:r>
              <a:rPr lang="en-US" dirty="0" smtClean="0"/>
              <a:t> app, which converts spoken text to other languages on the fly and reads them back.</a:t>
            </a:r>
            <a:endParaRPr lang="en-US" dirty="0"/>
          </a:p>
        </p:txBody>
      </p:sp>
      <p:sp>
        <p:nvSpPr>
          <p:cNvPr id="4" name="Header Placeholder 3"/>
          <p:cNvSpPr>
            <a:spLocks noGrp="1"/>
          </p:cNvSpPr>
          <p:nvPr>
            <p:ph type="hdr" sz="quarter" idx="10"/>
          </p:nvPr>
        </p:nvSpPr>
        <p:spPr/>
        <p:txBody>
          <a:bodyPr/>
          <a:lstStyle/>
          <a:p>
            <a:r>
              <a:rPr lang="en-US" dirty="0"/>
              <a:t>WintellectNOW</a:t>
            </a:r>
          </a:p>
        </p:txBody>
      </p:sp>
      <p:sp>
        <p:nvSpPr>
          <p:cNvPr id="6" name="Date Placeholder 5"/>
          <p:cNvSpPr>
            <a:spLocks noGrp="1"/>
          </p:cNvSpPr>
          <p:nvPr>
            <p:ph type="dt" idx="12"/>
          </p:nvPr>
        </p:nvSpPr>
        <p:spPr/>
        <p:txBody>
          <a:bodyPr/>
          <a:lstStyle/>
          <a:p>
            <a:fld id="{38EEC551-8CDA-4EB6-89BB-2A86C9F091C8}" type="datetime8">
              <a:rPr lang="en-US" smtClean="0"/>
              <a:t>5/10/2017 1:34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3534628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sz="900" dirty="0" smtClean="0">
              <a:gradFill>
                <a:gsLst>
                  <a:gs pos="2917">
                    <a:schemeClr val="tx1"/>
                  </a:gs>
                  <a:gs pos="30000">
                    <a:schemeClr val="tx1"/>
                  </a:gs>
                </a:gsLst>
                <a:lin ang="5400000" scaled="0"/>
              </a:gradFill>
            </a:endParaRPr>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5/10/2017 1:34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37340528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smtClean="0"/>
              <a:t>Authorization </a:t>
            </a:r>
            <a:r>
              <a:rPr lang="en-US" dirty="0" smtClean="0"/>
              <a:t>header contains a JSON Web Token</a:t>
            </a:r>
            <a:r>
              <a:rPr lang="en-US" baseline="0" dirty="0" smtClean="0"/>
              <a:t> (JWT) token that is generated from the subscription key and must be refreshed every 10 minutes. </a:t>
            </a:r>
            <a:r>
              <a:rPr lang="en-US" dirty="0" smtClean="0"/>
              <a:t>The response contains the generated audio</a:t>
            </a:r>
            <a:r>
              <a:rPr lang="en-US" baseline="0" dirty="0" smtClean="0"/>
              <a:t> (stream + codec). Currently, t</a:t>
            </a:r>
            <a:r>
              <a:rPr lang="en-US" dirty="0" smtClean="0"/>
              <a:t>he maximum amount of audio returned for a given request must not exceed 15 seconds.</a:t>
            </a:r>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5/10/2017 1:34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13041181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5/10/2017 2:09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15195643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US" dirty="0" smtClean="0"/>
              <a:t>Go into the Azure Portal and demonstrate how to subscribe to an API and obtain a subscription key.</a:t>
            </a:r>
            <a:endParaRPr lang="en-US" dirty="0"/>
          </a:p>
        </p:txBody>
      </p:sp>
      <p:sp>
        <p:nvSpPr>
          <p:cNvPr id="4" name="Header Placeholder 3"/>
          <p:cNvSpPr>
            <a:spLocks noGrp="1"/>
          </p:cNvSpPr>
          <p:nvPr>
            <p:ph type="hdr" sz="quarter" idx="10"/>
          </p:nvPr>
        </p:nvSpPr>
        <p:spPr/>
        <p:txBody>
          <a:bodyPr/>
          <a:lstStyle/>
          <a:p>
            <a:r>
              <a:rPr lang="en-US" dirty="0"/>
              <a:t>WintellectNOW</a:t>
            </a:r>
          </a:p>
        </p:txBody>
      </p:sp>
      <p:sp>
        <p:nvSpPr>
          <p:cNvPr id="6" name="Date Placeholder 5"/>
          <p:cNvSpPr>
            <a:spLocks noGrp="1"/>
          </p:cNvSpPr>
          <p:nvPr>
            <p:ph type="dt" idx="12"/>
          </p:nvPr>
        </p:nvSpPr>
        <p:spPr/>
        <p:txBody>
          <a:bodyPr/>
          <a:lstStyle/>
          <a:p>
            <a:fld id="{38EEC551-8CDA-4EB6-89BB-2A86C9F091C8}" type="datetime8">
              <a:rPr lang="en-US" smtClean="0"/>
              <a:t>5/10/2017 1:34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4214294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example</a:t>
            </a:r>
            <a:r>
              <a:rPr lang="en-US" baseline="0" dirty="0" smtClean="0"/>
              <a:t> uses the </a:t>
            </a:r>
            <a:r>
              <a:rPr lang="en-US" baseline="0" dirty="0" err="1" smtClean="0"/>
              <a:t>Microsoft.ProjectOxford.SpeakerRecognition</a:t>
            </a:r>
            <a:r>
              <a:rPr lang="en-US" baseline="0" dirty="0" smtClean="0"/>
              <a:t> package from </a:t>
            </a:r>
            <a:r>
              <a:rPr lang="en-US" baseline="0" dirty="0" err="1" smtClean="0"/>
              <a:t>Nuget</a:t>
            </a:r>
            <a:r>
              <a:rPr lang="en-US" baseline="0" dirty="0" smtClean="0"/>
              <a:t> to simply coding.</a:t>
            </a:r>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5/10/2017 2:08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34357466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5/10/2017 2:13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37</a:t>
            </a:fld>
            <a:endParaRPr lang="en-US" dirty="0"/>
          </a:p>
        </p:txBody>
      </p:sp>
    </p:spTree>
    <p:extLst>
      <p:ext uri="{BB962C8B-B14F-4D97-AF65-F5344CB8AC3E}">
        <p14:creationId xmlns:p14="http://schemas.microsoft.com/office/powerpoint/2010/main" val="41843694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5/10/2017 2:31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38</a:t>
            </a:fld>
            <a:endParaRPr lang="en-US" dirty="0"/>
          </a:p>
        </p:txBody>
      </p:sp>
    </p:spTree>
    <p:extLst>
      <p:ext uri="{BB962C8B-B14F-4D97-AF65-F5344CB8AC3E}">
        <p14:creationId xmlns:p14="http://schemas.microsoft.com/office/powerpoint/2010/main" val="26992091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US" dirty="0" smtClean="0"/>
              <a:t>Show </a:t>
            </a:r>
            <a:r>
              <a:rPr lang="en-US" dirty="0" err="1" smtClean="0"/>
              <a:t>SpeakerVerifier</a:t>
            </a:r>
            <a:r>
              <a:rPr lang="en-US" dirty="0" smtClean="0"/>
              <a:t>, which verifies my identity using the spoken phrase "Houston, we have had </a:t>
            </a:r>
            <a:r>
              <a:rPr lang="en-US" smtClean="0"/>
              <a:t>a problem."</a:t>
            </a:r>
            <a:endParaRPr lang="en-US" baseline="0" dirty="0" smtClean="0"/>
          </a:p>
        </p:txBody>
      </p:sp>
      <p:sp>
        <p:nvSpPr>
          <p:cNvPr id="4" name="Header Placeholder 3"/>
          <p:cNvSpPr>
            <a:spLocks noGrp="1"/>
          </p:cNvSpPr>
          <p:nvPr>
            <p:ph type="hdr" sz="quarter" idx="10"/>
          </p:nvPr>
        </p:nvSpPr>
        <p:spPr/>
        <p:txBody>
          <a:bodyPr/>
          <a:lstStyle/>
          <a:p>
            <a:r>
              <a:rPr lang="en-US" dirty="0"/>
              <a:t>WintellectNOW</a:t>
            </a:r>
          </a:p>
        </p:txBody>
      </p:sp>
      <p:sp>
        <p:nvSpPr>
          <p:cNvPr id="6" name="Date Placeholder 5"/>
          <p:cNvSpPr>
            <a:spLocks noGrp="1"/>
          </p:cNvSpPr>
          <p:nvPr>
            <p:ph type="dt" idx="12"/>
          </p:nvPr>
        </p:nvSpPr>
        <p:spPr/>
        <p:txBody>
          <a:bodyPr/>
          <a:lstStyle/>
          <a:p>
            <a:fld id="{38EEC551-8CDA-4EB6-89BB-2A86C9F091C8}" type="datetime8">
              <a:rPr lang="en-US" smtClean="0"/>
              <a:t>5/10/2017 1:34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39</a:t>
            </a:fld>
            <a:endParaRPr lang="en-US" dirty="0"/>
          </a:p>
        </p:txBody>
      </p:sp>
    </p:spTree>
    <p:extLst>
      <p:ext uri="{BB962C8B-B14F-4D97-AF65-F5344CB8AC3E}">
        <p14:creationId xmlns:p14="http://schemas.microsoft.com/office/powerpoint/2010/main" val="34021889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idx="10"/>
          </p:nvPr>
        </p:nvSpPr>
        <p:spPr/>
        <p:txBody>
          <a:bodyPr/>
          <a:lstStyle/>
          <a:p>
            <a:r>
              <a:rPr lang="en-US" dirty="0"/>
              <a:t>WintellectNOW</a:t>
            </a:r>
          </a:p>
        </p:txBody>
      </p:sp>
      <p:sp>
        <p:nvSpPr>
          <p:cNvPr id="6" name="Date Placeholder 5"/>
          <p:cNvSpPr>
            <a:spLocks noGrp="1"/>
          </p:cNvSpPr>
          <p:nvPr>
            <p:ph type="dt" idx="12"/>
          </p:nvPr>
        </p:nvSpPr>
        <p:spPr/>
        <p:txBody>
          <a:bodyPr/>
          <a:lstStyle/>
          <a:p>
            <a:fld id="{38EEC551-8CDA-4EB6-89BB-2A86C9F091C8}" type="datetime8">
              <a:rPr lang="en-US" smtClean="0"/>
              <a:t>5/10/2017 1:34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43</a:t>
            </a:fld>
            <a:endParaRPr lang="en-US" dirty="0"/>
          </a:p>
        </p:txBody>
      </p:sp>
    </p:spTree>
    <p:extLst>
      <p:ext uri="{BB962C8B-B14F-4D97-AF65-F5344CB8AC3E}">
        <p14:creationId xmlns:p14="http://schemas.microsoft.com/office/powerpoint/2010/main" val="38087110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Uber uses the Face</a:t>
            </a:r>
            <a:r>
              <a:rPr lang="en-US" baseline="0" dirty="0" smtClean="0"/>
              <a:t> API to verify drivers and says "the response time is incredible."</a:t>
            </a:r>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5/10/2017 1:34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23599929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smtClean="0"/>
              <a:t>The Computer Vision API, part of Cognitive</a:t>
            </a:r>
            <a:r>
              <a:rPr lang="en-US" baseline="0" dirty="0" smtClean="0"/>
              <a:t> Services, offers methods for captioning images, generating metadata keywords, recognizing celebrities, reading text, and generating "smart" thumbnails. It can also detect faces in images, identify age and gender, and recognize thousands of celebrities and landmarks. For more information, visit https://www.microsoft.com/cognitive-services/en-us/computer-vision-api.</a:t>
            </a:r>
            <a:endParaRPr lang="en-US" dirty="0" smtClean="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5/10/2017 1:34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1012932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Images can be passed by URL or as byte streams. This example</a:t>
            </a:r>
            <a:r>
              <a:rPr lang="en-US" baseline="0" dirty="0" smtClean="0"/>
              <a:t> uses a URL.</a:t>
            </a:r>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5/10/2017 1:34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596582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shown here, the description method returns one or more image captions, a collection of tags, and metadata information such as the image's format, width,</a:t>
            </a:r>
            <a:r>
              <a:rPr lang="en-US" baseline="0" dirty="0" smtClean="0"/>
              <a:t> and height.</a:t>
            </a:r>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5/10/2017 1:34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8624305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example passes an image by its URL. Images can also be passed in byte streams.</a:t>
            </a:r>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5/10/2017 1:34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26926268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5/10/2017 1:34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0752795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WintellectNOW</a:t>
            </a:r>
            <a:endParaRPr lang="en-US" dirty="0"/>
          </a:p>
        </p:txBody>
      </p:sp>
      <p:sp>
        <p:nvSpPr>
          <p:cNvPr id="5" name="Date Placeholder 4"/>
          <p:cNvSpPr>
            <a:spLocks noGrp="1"/>
          </p:cNvSpPr>
          <p:nvPr>
            <p:ph type="dt" idx="11"/>
          </p:nvPr>
        </p:nvSpPr>
        <p:spPr/>
        <p:txBody>
          <a:bodyPr/>
          <a:lstStyle/>
          <a:p>
            <a:fld id="{38EEC551-8CDA-4EB6-89BB-2A86C9F091C8}" type="datetime8">
              <a:rPr lang="en-US" smtClean="0"/>
              <a:t>5/10/2017 1:34 PM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93013458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Pr>
        <a:solidFill>
          <a:srgbClr val="4A6573"/>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7" name="Picture 6"/>
          <p:cNvPicPr>
            <a:picLocks noChangeAspect="1"/>
          </p:cNvPicPr>
          <p:nvPr userDrawn="1"/>
        </p:nvPicPr>
        <p:blipFill>
          <a:blip r:embed="rId3"/>
          <a:stretch>
            <a:fillRect/>
          </a:stretch>
        </p:blipFill>
        <p:spPr>
          <a:xfrm>
            <a:off x="10561637" y="5935662"/>
            <a:ext cx="1295400" cy="484967"/>
          </a:xfrm>
          <a:prstGeom prst="rect">
            <a:avLst/>
          </a:prstGeom>
        </p:spPr>
      </p:pic>
      <p:sp>
        <p:nvSpPr>
          <p:cNvPr id="26" name="TextBox 25"/>
          <p:cNvSpPr txBox="1"/>
          <p:nvPr userDrawn="1"/>
        </p:nvSpPr>
        <p:spPr>
          <a:xfrm>
            <a:off x="3522466" y="2934031"/>
            <a:ext cx="5391541" cy="1126462"/>
          </a:xfrm>
          <a:prstGeom prst="rect">
            <a:avLst/>
          </a:prstGeom>
          <a:noFill/>
        </p:spPr>
        <p:txBody>
          <a:bodyPr wrap="none" lIns="182880" tIns="146304" rIns="182880" bIns="146304" rtlCol="0">
            <a:spAutoFit/>
          </a:bodyPr>
          <a:lstStyle/>
          <a:p>
            <a:pPr>
              <a:lnSpc>
                <a:spcPct val="90000"/>
              </a:lnSpc>
              <a:spcAft>
                <a:spcPts val="600"/>
              </a:spcAft>
            </a:pPr>
            <a:r>
              <a:rPr lang="en-US" sz="6000" dirty="0">
                <a:solidFill>
                  <a:schemeClr val="bg1"/>
                </a:solidFill>
                <a:latin typeface="+mj-lt"/>
              </a:rPr>
              <a:t>Wintellect</a:t>
            </a:r>
            <a:r>
              <a:rPr lang="en-US" sz="6000" dirty="0">
                <a:solidFill>
                  <a:schemeClr val="bg1"/>
                </a:solidFill>
                <a:latin typeface="+mn-lt"/>
              </a:rPr>
              <a:t>NOW</a:t>
            </a:r>
          </a:p>
        </p:txBody>
      </p:sp>
    </p:spTree>
    <p:extLst>
      <p:ext uri="{BB962C8B-B14F-4D97-AF65-F5344CB8AC3E}">
        <p14:creationId xmlns:p14="http://schemas.microsoft.com/office/powerpoint/2010/main" val="2655962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739778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795992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287338" indent="-287338">
              <a:spcBef>
                <a:spcPts val="1224"/>
              </a:spcBef>
              <a:buClr>
                <a:srgbClr val="EF4539"/>
              </a:buClr>
              <a:buFont typeface="Arial" pitchFamily="34" charset="0"/>
              <a:buChar char="•"/>
              <a:defRPr sz="3200">
                <a:solidFill>
                  <a:srgbClr val="FF0000"/>
                </a:soli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287338" indent="-287338">
              <a:spcBef>
                <a:spcPts val="1224"/>
              </a:spcBef>
              <a:buClr>
                <a:srgbClr val="EF4539"/>
              </a:buClr>
              <a:buFont typeface="Arial" pitchFamily="34" charset="0"/>
              <a:buChar char="•"/>
              <a:defRPr sz="3200">
                <a:solidFill>
                  <a:srgbClr val="FF0000"/>
                </a:soli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605684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8933552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3437131397"/>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4A6573"/>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1" y="6248400"/>
            <a:ext cx="12436475" cy="754062"/>
          </a:xfrm>
          <a:prstGeom prst="rect">
            <a:avLst/>
          </a:prstGeom>
          <a:solidFill>
            <a:schemeClr val="bg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userDrawn="1"/>
        </p:nvPicPr>
        <p:blipFill rotWithShape="1">
          <a:blip r:embed="rId2">
            <a:alphaModFix amt="10000"/>
          </a:blip>
          <a:srcRect t="43378" r="43213" b="10783"/>
          <a:stretch/>
        </p:blipFill>
        <p:spPr>
          <a:xfrm>
            <a:off x="3059030" y="487"/>
            <a:ext cx="9356808" cy="6994038"/>
          </a:xfrm>
          <a:prstGeom prst="rect">
            <a:avLst/>
          </a:prstGeom>
        </p:spPr>
      </p:pic>
      <p:sp>
        <p:nvSpPr>
          <p:cNvPr id="13" name="Text Placeholder 4"/>
          <p:cNvSpPr>
            <a:spLocks noGrp="1"/>
          </p:cNvSpPr>
          <p:nvPr>
            <p:ph type="body" sz="quarter" idx="13" hasCustomPrompt="1"/>
          </p:nvPr>
        </p:nvSpPr>
        <p:spPr>
          <a:xfrm>
            <a:off x="554990" y="3954780"/>
            <a:ext cx="9363061" cy="664797"/>
          </a:xfrm>
          <a:prstGeom prst="rect">
            <a:avLst/>
          </a:prstGeom>
          <a:noFill/>
        </p:spPr>
        <p:txBody>
          <a:bodyPr wrap="square" lIns="146304" tIns="109728" rIns="146304" bIns="109728">
            <a:spAutoFit/>
          </a:bodyPr>
          <a:lstStyle>
            <a:lvl1pPr marL="0" indent="0">
              <a:spcBef>
                <a:spcPts val="0"/>
              </a:spcBef>
              <a:buNone/>
              <a:defRPr sz="3200" spc="0" baseline="0">
                <a:solidFill>
                  <a:schemeClr val="bg1"/>
                </a:solidFill>
                <a:latin typeface="+mj-lt"/>
              </a:defRPr>
            </a:lvl1pPr>
          </a:lstStyle>
          <a:p>
            <a:r>
              <a:rPr lang="en-US" dirty="0">
                <a:solidFill>
                  <a:schemeClr val="bg1"/>
                </a:solidFill>
              </a:rPr>
              <a:t>Name</a:t>
            </a:r>
          </a:p>
        </p:txBody>
      </p:sp>
      <p:sp>
        <p:nvSpPr>
          <p:cNvPr id="14" name="Title 12"/>
          <p:cNvSpPr>
            <a:spLocks noGrp="1"/>
          </p:cNvSpPr>
          <p:nvPr>
            <p:ph type="title" hasCustomPrompt="1"/>
          </p:nvPr>
        </p:nvSpPr>
        <p:spPr>
          <a:xfrm>
            <a:off x="554990" y="2114550"/>
            <a:ext cx="9363062" cy="1840230"/>
          </a:xfrm>
          <a:prstGeom prst="rect">
            <a:avLst/>
          </a:prstGeom>
        </p:spPr>
        <p:txBody>
          <a:bodyPr lIns="146304" tIns="9144" rIns="146304" bIns="9144" anchor="b" anchorCtr="0"/>
          <a:lstStyle>
            <a:lvl1pPr marL="0" indent="0">
              <a:spcBef>
                <a:spcPts val="0"/>
              </a:spcBef>
              <a:buNone/>
              <a:defRPr sz="7200">
                <a:solidFill>
                  <a:schemeClr val="bg1"/>
                </a:solidFill>
                <a:latin typeface="+mj-lt"/>
              </a:defRPr>
            </a:lvl1pPr>
          </a:lstStyle>
          <a:p>
            <a:r>
              <a:rPr lang="en-US" sz="6000" dirty="0">
                <a:solidFill>
                  <a:schemeClr val="bg1"/>
                </a:solidFill>
              </a:rPr>
              <a:t>Demo</a:t>
            </a:r>
          </a:p>
        </p:txBody>
      </p:sp>
      <p:pic>
        <p:nvPicPr>
          <p:cNvPr id="7" name="Picture 6"/>
          <p:cNvPicPr>
            <a:picLocks noChangeAspect="1"/>
          </p:cNvPicPr>
          <p:nvPr userDrawn="1"/>
        </p:nvPicPr>
        <p:blipFill>
          <a:blip r:embed="rId3"/>
          <a:stretch>
            <a:fillRect/>
          </a:stretch>
        </p:blipFill>
        <p:spPr>
          <a:xfrm>
            <a:off x="432277" y="6426476"/>
            <a:ext cx="955191" cy="357601"/>
          </a:xfrm>
          <a:prstGeom prst="rect">
            <a:avLst/>
          </a:prstGeom>
        </p:spPr>
      </p:pic>
    </p:spTree>
    <p:extLst>
      <p:ext uri="{BB962C8B-B14F-4D97-AF65-F5344CB8AC3E}">
        <p14:creationId xmlns:p14="http://schemas.microsoft.com/office/powerpoint/2010/main" val="38976025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800" fill="hold"/>
                                        <p:tgtEl>
                                          <p:spTgt spid="4"/>
                                        </p:tgtEl>
                                        <p:attrNameLst>
                                          <p:attrName>ppt_x</p:attrName>
                                        </p:attrNameLst>
                                      </p:cBhvr>
                                      <p:tavLst>
                                        <p:tav tm="0">
                                          <p:val>
                                            <p:strVal val="#ppt_x"/>
                                          </p:val>
                                        </p:tav>
                                        <p:tav tm="100000">
                                          <p:val>
                                            <p:strVal val="#ppt_x"/>
                                          </p:val>
                                        </p:tav>
                                      </p:tavLst>
                                    </p:anim>
                                    <p:anim calcmode="lin" valueType="num">
                                      <p:cBhvr additive="base">
                                        <p:cTn id="8" dur="8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rgbClr val="4A6573"/>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alphaModFix amt="10000"/>
          </a:blip>
          <a:srcRect t="43378" r="43213" b="10783"/>
          <a:stretch/>
        </p:blipFill>
        <p:spPr>
          <a:xfrm>
            <a:off x="3059030" y="487"/>
            <a:ext cx="9356808" cy="6994038"/>
          </a:xfrm>
          <a:prstGeom prst="rect">
            <a:avLst/>
          </a:prstGeom>
        </p:spPr>
      </p:pic>
      <p:sp>
        <p:nvSpPr>
          <p:cNvPr id="2" name="Title 1"/>
          <p:cNvSpPr>
            <a:spLocks noGrp="1"/>
          </p:cNvSpPr>
          <p:nvPr>
            <p:ph type="title" hasCustomPrompt="1"/>
          </p:nvPr>
        </p:nvSpPr>
        <p:spPr>
          <a:xfrm>
            <a:off x="579437" y="1209973"/>
            <a:ext cx="11125200"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784147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Transmission">
    <p:bg>
      <p:bgPr>
        <a:solidFill>
          <a:srgbClr val="4A6573"/>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alphaModFix amt="10000"/>
          </a:blip>
          <a:srcRect t="43378" r="43213" b="10783"/>
          <a:stretch/>
        </p:blipFill>
        <p:spPr>
          <a:xfrm>
            <a:off x="3059030" y="487"/>
            <a:ext cx="9356808" cy="6994038"/>
          </a:xfrm>
          <a:prstGeom prst="rect">
            <a:avLst/>
          </a:prstGeom>
        </p:spPr>
      </p:pic>
      <p:sp>
        <p:nvSpPr>
          <p:cNvPr id="4" name="Title 1"/>
          <p:cNvSpPr>
            <a:spLocks noGrp="1"/>
          </p:cNvSpPr>
          <p:nvPr>
            <p:ph type="title" hasCustomPrompt="1"/>
          </p:nvPr>
        </p:nvSpPr>
        <p:spPr>
          <a:xfrm>
            <a:off x="550862" y="2125662"/>
            <a:ext cx="11582400" cy="1181862"/>
          </a:xfrm>
          <a:noFill/>
        </p:spPr>
        <p:txBody>
          <a:bodyPr wrap="square" tIns="91440" bIns="91440" anchor="t" anchorCtr="0">
            <a:spAutoFit/>
          </a:bodyPr>
          <a:lstStyle>
            <a:lvl1pPr>
              <a:defRPr sz="7200" spc="-100" baseline="0">
                <a:solidFill>
                  <a:schemeClr val="tx1"/>
                </a:solidFill>
              </a:defRPr>
            </a:lvl1pPr>
          </a:lstStyle>
          <a:p>
            <a:r>
              <a:rPr lang="en-US" dirty="0"/>
              <a:t>Section title</a:t>
            </a:r>
          </a:p>
        </p:txBody>
      </p:sp>
    </p:spTree>
    <p:extLst>
      <p:ext uri="{BB962C8B-B14F-4D97-AF65-F5344CB8AC3E}">
        <p14:creationId xmlns:p14="http://schemas.microsoft.com/office/powerpoint/2010/main" val="29086985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Title Plain">
    <p:bg>
      <p:bgPr>
        <a:solidFill>
          <a:srgbClr val="4A6573"/>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550862" y="2125662"/>
            <a:ext cx="11582400" cy="1181862"/>
          </a:xfrm>
          <a:noFill/>
        </p:spPr>
        <p:txBody>
          <a:bodyPr wrap="square" tIns="91440" bIns="91440" anchor="t" anchorCtr="0">
            <a:spAutoFit/>
          </a:bodyPr>
          <a:lstStyle>
            <a:lvl1pPr>
              <a:defRPr sz="7200" spc="-100" baseline="0">
                <a:solidFill>
                  <a:schemeClr val="bg1"/>
                </a:solidFill>
              </a:defRPr>
            </a:lvl1pPr>
          </a:lstStyle>
          <a:p>
            <a:r>
              <a:rPr lang="en-US" dirty="0"/>
              <a:t>Section title</a:t>
            </a:r>
          </a:p>
        </p:txBody>
      </p:sp>
    </p:spTree>
    <p:extLst>
      <p:ext uri="{BB962C8B-B14F-4D97-AF65-F5344CB8AC3E}">
        <p14:creationId xmlns:p14="http://schemas.microsoft.com/office/powerpoint/2010/main" val="16893455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1">
    <p:bg>
      <p:bgPr>
        <a:solidFill>
          <a:srgbClr val="4A6573"/>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8" name="Rectangle 7"/>
          <p:cNvSpPr/>
          <p:nvPr userDrawn="1"/>
        </p:nvSpPr>
        <p:spPr bwMode="auto">
          <a:xfrm>
            <a:off x="1" y="6240463"/>
            <a:ext cx="12436474" cy="754062"/>
          </a:xfrm>
          <a:prstGeom prst="rect">
            <a:avLst/>
          </a:prstGeom>
          <a:solidFill>
            <a:schemeClr val="tx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Title 1"/>
          <p:cNvSpPr>
            <a:spLocks noGrp="1"/>
          </p:cNvSpPr>
          <p:nvPr>
            <p:ph type="title" hasCustomPrompt="1"/>
          </p:nvPr>
        </p:nvSpPr>
        <p:spPr>
          <a:xfrm>
            <a:off x="554038"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4" name="Text Placeholder 4"/>
          <p:cNvSpPr>
            <a:spLocks noGrp="1"/>
          </p:cNvSpPr>
          <p:nvPr>
            <p:ph type="body" sz="quarter" idx="12" hasCustomPrompt="1"/>
          </p:nvPr>
        </p:nvSpPr>
        <p:spPr>
          <a:xfrm>
            <a:off x="554037"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3" name="Picture 2"/>
          <p:cNvPicPr>
            <a:picLocks noChangeAspect="1"/>
          </p:cNvPicPr>
          <p:nvPr userDrawn="1"/>
        </p:nvPicPr>
        <p:blipFill>
          <a:blip r:embed="rId3"/>
          <a:stretch>
            <a:fillRect/>
          </a:stretch>
        </p:blipFill>
        <p:spPr>
          <a:xfrm>
            <a:off x="432277" y="6426476"/>
            <a:ext cx="955191" cy="357601"/>
          </a:xfrm>
          <a:prstGeom prst="rect">
            <a:avLst/>
          </a:prstGeom>
        </p:spPr>
      </p:pic>
    </p:spTree>
    <p:extLst>
      <p:ext uri="{BB962C8B-B14F-4D97-AF65-F5344CB8AC3E}">
        <p14:creationId xmlns:p14="http://schemas.microsoft.com/office/powerpoint/2010/main" val="16850104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800" fill="hold"/>
                                        <p:tgtEl>
                                          <p:spTgt spid="8"/>
                                        </p:tgtEl>
                                        <p:attrNameLst>
                                          <p:attrName>ppt_x</p:attrName>
                                        </p:attrNameLst>
                                      </p:cBhvr>
                                      <p:tavLst>
                                        <p:tav tm="0">
                                          <p:val>
                                            <p:strVal val="#ppt_x"/>
                                          </p:val>
                                        </p:tav>
                                        <p:tav tm="100000">
                                          <p:val>
                                            <p:strVal val="#ppt_x"/>
                                          </p:val>
                                        </p:tav>
                                      </p:tavLst>
                                    </p:anim>
                                    <p:anim calcmode="lin" valueType="num">
                                      <p:cBhvr additive="base">
                                        <p:cTn id="8" dur="8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50-50 Right Photo">
    <p:bg>
      <p:bgPr>
        <a:solidFill>
          <a:srgbClr val="4A657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03237" y="1241426"/>
            <a:ext cx="5257801" cy="2012859"/>
          </a:xfrm>
        </p:spPr>
        <p:txBody>
          <a:bodyPr wrap="square">
            <a:spAutoFit/>
          </a:bodyPr>
          <a:lstStyle>
            <a:lvl1pPr>
              <a:defRPr sz="6600" baseline="0">
                <a:solidFill>
                  <a:schemeClr val="bg1"/>
                </a:solidFill>
              </a:defRPr>
            </a:lvl1pPr>
          </a:lstStyle>
          <a:p>
            <a:r>
              <a:rPr lang="en-US" dirty="0"/>
              <a:t>50/50 photo layout</a:t>
            </a:r>
          </a:p>
        </p:txBody>
      </p:sp>
      <p:sp>
        <p:nvSpPr>
          <p:cNvPr id="6" name="Picture Placeholder 4"/>
          <p:cNvSpPr>
            <a:spLocks noGrp="1"/>
          </p:cNvSpPr>
          <p:nvPr>
            <p:ph type="pic" sz="quarter" idx="10"/>
          </p:nvPr>
        </p:nvSpPr>
        <p:spPr bwMode="ltGray">
          <a:xfrm>
            <a:off x="62325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3669745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
    <p:bg>
      <p:bgPr>
        <a:solidFill>
          <a:srgbClr val="4A657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slide Connect logo">
    <p:bg>
      <p:bgPr>
        <a:solidFill>
          <a:srgbClr val="4A6573"/>
        </a:solidFill>
        <a:effectLst/>
      </p:bgPr>
    </p:bg>
    <p:spTree>
      <p:nvGrpSpPr>
        <p:cNvPr id="1" name=""/>
        <p:cNvGrpSpPr/>
        <p:nvPr/>
      </p:nvGrpSpPr>
      <p:grpSpPr>
        <a:xfrm>
          <a:off x="0" y="0"/>
          <a:ext cx="0" cy="0"/>
          <a:chOff x="0" y="0"/>
          <a:chExt cx="0" cy="0"/>
        </a:xfrm>
      </p:grpSpPr>
      <p:sp>
        <p:nvSpPr>
          <p:cNvPr id="5" name="TextBox 4"/>
          <p:cNvSpPr txBox="1"/>
          <p:nvPr userDrawn="1"/>
        </p:nvSpPr>
        <p:spPr>
          <a:xfrm>
            <a:off x="3522466" y="2934031"/>
            <a:ext cx="5391541" cy="1126462"/>
          </a:xfrm>
          <a:prstGeom prst="rect">
            <a:avLst/>
          </a:prstGeom>
          <a:noFill/>
        </p:spPr>
        <p:txBody>
          <a:bodyPr wrap="none" lIns="182880" tIns="146304" rIns="182880" bIns="146304" rtlCol="0">
            <a:spAutoFit/>
          </a:bodyPr>
          <a:lstStyle/>
          <a:p>
            <a:pPr>
              <a:lnSpc>
                <a:spcPct val="90000"/>
              </a:lnSpc>
              <a:spcAft>
                <a:spcPts val="600"/>
              </a:spcAft>
            </a:pPr>
            <a:r>
              <a:rPr lang="en-US" sz="6000" dirty="0">
                <a:solidFill>
                  <a:schemeClr val="bg1"/>
                </a:solidFill>
                <a:latin typeface="+mj-lt"/>
              </a:rPr>
              <a:t>Wintellect</a:t>
            </a:r>
            <a:r>
              <a:rPr lang="en-US" sz="6000" dirty="0">
                <a:solidFill>
                  <a:schemeClr val="bg1"/>
                </a:solidFill>
                <a:latin typeface="+mn-lt"/>
              </a:rPr>
              <a:t>NOW</a:t>
            </a:r>
          </a:p>
        </p:txBody>
      </p:sp>
      <p:pic>
        <p:nvPicPr>
          <p:cNvPr id="6" name="Picture 5"/>
          <p:cNvPicPr>
            <a:picLocks noChangeAspect="1"/>
          </p:cNvPicPr>
          <p:nvPr userDrawn="1"/>
        </p:nvPicPr>
        <p:blipFill>
          <a:blip r:embed="rId2"/>
          <a:stretch>
            <a:fillRect/>
          </a:stretch>
        </p:blipFill>
        <p:spPr>
          <a:xfrm>
            <a:off x="10561637" y="5935662"/>
            <a:ext cx="1295400" cy="484967"/>
          </a:xfrm>
          <a:prstGeom prst="rect">
            <a:avLst/>
          </a:prstGeom>
        </p:spPr>
      </p:pic>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losing slide Microsoft">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Copyright ©2016 Wintellect, LLC. All rights reserved. </a:t>
            </a:r>
          </a:p>
        </p:txBody>
      </p:sp>
      <p:pic>
        <p:nvPicPr>
          <p:cNvPr id="3" name="Picture 2"/>
          <p:cNvPicPr>
            <a:picLocks noChangeAspect="1"/>
          </p:cNvPicPr>
          <p:nvPr userDrawn="1"/>
        </p:nvPicPr>
        <p:blipFill>
          <a:blip r:embed="rId2"/>
          <a:stretch>
            <a:fillRect/>
          </a:stretch>
        </p:blipFill>
        <p:spPr>
          <a:xfrm>
            <a:off x="3967020" y="2506662"/>
            <a:ext cx="4502434" cy="1742878"/>
          </a:xfrm>
          <a:prstGeom prst="rect">
            <a:avLst/>
          </a:prstGeom>
        </p:spPr>
      </p:pic>
    </p:spTree>
    <p:extLst>
      <p:ext uri="{BB962C8B-B14F-4D97-AF65-F5344CB8AC3E}">
        <p14:creationId xmlns:p14="http://schemas.microsoft.com/office/powerpoint/2010/main" val="58138369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Walkin">
    <p:bg>
      <p:bgPr>
        <a:solidFill>
          <a:srgbClr val="4A6573"/>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6" name="Picture 5"/>
          <p:cNvPicPr>
            <a:picLocks noChangeAspect="1"/>
          </p:cNvPicPr>
          <p:nvPr userDrawn="1"/>
        </p:nvPicPr>
        <p:blipFill>
          <a:blip r:embed="rId3"/>
          <a:stretch>
            <a:fillRect/>
          </a:stretch>
        </p:blipFill>
        <p:spPr>
          <a:xfrm>
            <a:off x="10561637" y="5935662"/>
            <a:ext cx="1295400" cy="484967"/>
          </a:xfrm>
          <a:prstGeom prst="rect">
            <a:avLst/>
          </a:prstGeom>
        </p:spPr>
      </p:pic>
      <p:sp>
        <p:nvSpPr>
          <p:cNvPr id="7" name="TextBox 6"/>
          <p:cNvSpPr txBox="1"/>
          <p:nvPr userDrawn="1"/>
        </p:nvSpPr>
        <p:spPr>
          <a:xfrm>
            <a:off x="3522466" y="2934031"/>
            <a:ext cx="5391541" cy="1126462"/>
          </a:xfrm>
          <a:prstGeom prst="rect">
            <a:avLst/>
          </a:prstGeom>
          <a:noFill/>
        </p:spPr>
        <p:txBody>
          <a:bodyPr wrap="none" lIns="182880" tIns="146304" rIns="182880" bIns="146304" rtlCol="0">
            <a:spAutoFit/>
          </a:bodyPr>
          <a:lstStyle/>
          <a:p>
            <a:pPr>
              <a:lnSpc>
                <a:spcPct val="90000"/>
              </a:lnSpc>
              <a:spcAft>
                <a:spcPts val="600"/>
              </a:spcAft>
            </a:pPr>
            <a:r>
              <a:rPr lang="en-US" sz="6000" dirty="0">
                <a:solidFill>
                  <a:schemeClr val="bg1"/>
                </a:solidFill>
                <a:latin typeface="+mj-lt"/>
              </a:rPr>
              <a:t>Wintellect</a:t>
            </a:r>
            <a:r>
              <a:rPr lang="en-US" sz="6000" dirty="0">
                <a:solidFill>
                  <a:schemeClr val="bg1"/>
                </a:solidFill>
                <a:latin typeface="+mn-lt"/>
              </a:rPr>
              <a:t>NOW</a:t>
            </a:r>
          </a:p>
        </p:txBody>
      </p:sp>
    </p:spTree>
    <p:extLst>
      <p:ext uri="{BB962C8B-B14F-4D97-AF65-F5344CB8AC3E}">
        <p14:creationId xmlns:p14="http://schemas.microsoft.com/office/powerpoint/2010/main" val="32533843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1 - Connect">
    <p:bg>
      <p:bgPr>
        <a:solidFill>
          <a:srgbClr val="4A6573"/>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4" name="Rectangle 13"/>
          <p:cNvSpPr/>
          <p:nvPr userDrawn="1"/>
        </p:nvSpPr>
        <p:spPr bwMode="auto">
          <a:xfrm>
            <a:off x="-1" y="5839619"/>
            <a:ext cx="12436475" cy="1154906"/>
          </a:xfrm>
          <a:prstGeom prst="rect">
            <a:avLst/>
          </a:prstGeom>
          <a:solidFill>
            <a:srgbClr val="2B2B2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7" name="Picture 16"/>
          <p:cNvPicPr>
            <a:picLocks noChangeAspect="1"/>
          </p:cNvPicPr>
          <p:nvPr userDrawn="1"/>
        </p:nvPicPr>
        <p:blipFill rotWithShape="1">
          <a:blip r:embed="rId3">
            <a:alphaModFix amt="10000"/>
          </a:blip>
          <a:srcRect t="43378" r="43213" b="10783"/>
          <a:stretch/>
        </p:blipFill>
        <p:spPr>
          <a:xfrm>
            <a:off x="3063793" y="487"/>
            <a:ext cx="9356808" cy="6994038"/>
          </a:xfrm>
          <a:prstGeom prst="rect">
            <a:avLst/>
          </a:prstGeom>
        </p:spPr>
      </p:pic>
      <p:sp>
        <p:nvSpPr>
          <p:cNvPr id="23" name="Title 1"/>
          <p:cNvSpPr>
            <a:spLocks noGrp="1"/>
          </p:cNvSpPr>
          <p:nvPr>
            <p:ph type="title" hasCustomPrompt="1"/>
          </p:nvPr>
        </p:nvSpPr>
        <p:spPr>
          <a:xfrm>
            <a:off x="554038"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24" name="Text Placeholder 4"/>
          <p:cNvSpPr>
            <a:spLocks noGrp="1"/>
          </p:cNvSpPr>
          <p:nvPr>
            <p:ph type="body" sz="quarter" idx="12" hasCustomPrompt="1"/>
          </p:nvPr>
        </p:nvSpPr>
        <p:spPr>
          <a:xfrm>
            <a:off x="554037"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10" name="Picture 9"/>
          <p:cNvPicPr>
            <a:picLocks noChangeAspect="1"/>
          </p:cNvPicPr>
          <p:nvPr userDrawn="1"/>
        </p:nvPicPr>
        <p:blipFill>
          <a:blip r:embed="rId4"/>
          <a:stretch>
            <a:fillRect/>
          </a:stretch>
        </p:blipFill>
        <p:spPr>
          <a:xfrm>
            <a:off x="320976" y="6157710"/>
            <a:ext cx="1327386" cy="513827"/>
          </a:xfrm>
          <a:prstGeom prst="rect">
            <a:avLst/>
          </a:prstGeom>
        </p:spPr>
      </p:pic>
    </p:spTree>
    <p:extLst>
      <p:ext uri="{BB962C8B-B14F-4D97-AF65-F5344CB8AC3E}">
        <p14:creationId xmlns:p14="http://schemas.microsoft.com/office/powerpoint/2010/main" val="12433159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 2 - Connect">
    <p:bg>
      <p:bgPr>
        <a:solidFill>
          <a:srgbClr val="4A6573"/>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7" name="Rectangle 16"/>
          <p:cNvSpPr/>
          <p:nvPr userDrawn="1"/>
        </p:nvSpPr>
        <p:spPr bwMode="auto">
          <a:xfrm>
            <a:off x="-1" y="5839619"/>
            <a:ext cx="12436475" cy="1154906"/>
          </a:xfrm>
          <a:prstGeom prst="rect">
            <a:avLst/>
          </a:prstGeom>
          <a:solidFill>
            <a:srgbClr val="2B2B2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1" name="Picture 20"/>
          <p:cNvPicPr>
            <a:picLocks noChangeAspect="1"/>
          </p:cNvPicPr>
          <p:nvPr userDrawn="1"/>
        </p:nvPicPr>
        <p:blipFill rotWithShape="1">
          <a:blip r:embed="rId3">
            <a:alphaModFix amt="10000"/>
          </a:blip>
          <a:srcRect t="43378" r="43213" b="10783"/>
          <a:stretch/>
        </p:blipFill>
        <p:spPr>
          <a:xfrm>
            <a:off x="3063793" y="487"/>
            <a:ext cx="9356808" cy="6994038"/>
          </a:xfrm>
          <a:prstGeom prst="rect">
            <a:avLst/>
          </a:prstGeom>
        </p:spPr>
      </p:pic>
      <p:sp>
        <p:nvSpPr>
          <p:cNvPr id="27" name="Title 1"/>
          <p:cNvSpPr>
            <a:spLocks noGrp="1"/>
          </p:cNvSpPr>
          <p:nvPr>
            <p:ph type="title" hasCustomPrompt="1"/>
          </p:nvPr>
        </p:nvSpPr>
        <p:spPr>
          <a:xfrm>
            <a:off x="554038"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28" name="Text Placeholder 4"/>
          <p:cNvSpPr>
            <a:spLocks noGrp="1"/>
          </p:cNvSpPr>
          <p:nvPr>
            <p:ph type="body" sz="quarter" idx="12" hasCustomPrompt="1"/>
          </p:nvPr>
        </p:nvSpPr>
        <p:spPr>
          <a:xfrm>
            <a:off x="554037"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9" name="Picture 8"/>
          <p:cNvPicPr>
            <a:picLocks noChangeAspect="1"/>
          </p:cNvPicPr>
          <p:nvPr userDrawn="1"/>
        </p:nvPicPr>
        <p:blipFill>
          <a:blip r:embed="rId4"/>
          <a:stretch>
            <a:fillRect/>
          </a:stretch>
        </p:blipFill>
        <p:spPr>
          <a:xfrm>
            <a:off x="320976" y="6157710"/>
            <a:ext cx="1327386" cy="513827"/>
          </a:xfrm>
          <a:prstGeom prst="rect">
            <a:avLst/>
          </a:prstGeom>
        </p:spPr>
      </p:pic>
    </p:spTree>
    <p:extLst>
      <p:ext uri="{BB962C8B-B14F-4D97-AF65-F5344CB8AC3E}">
        <p14:creationId xmlns:p14="http://schemas.microsoft.com/office/powerpoint/2010/main" val="3250026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3977451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2">
    <p:bg>
      <p:bgPr>
        <a:solidFill>
          <a:srgbClr val="4A6573"/>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0" name="Rectangle 9"/>
          <p:cNvSpPr/>
          <p:nvPr userDrawn="1"/>
        </p:nvSpPr>
        <p:spPr bwMode="auto">
          <a:xfrm>
            <a:off x="1" y="487"/>
            <a:ext cx="12436474" cy="664537"/>
          </a:xfrm>
          <a:prstGeom prst="rect">
            <a:avLst/>
          </a:prstGeom>
          <a:solidFill>
            <a:srgbClr val="FFFFFF"/>
          </a:solidFill>
          <a:ln>
            <a:noFill/>
            <a:headEnd type="none" w="med" len="med"/>
            <a:tailEnd type="none" w="med" len="med"/>
          </a:ln>
          <a:effectLst>
            <a:outerShdw blurRad="25400" dist="12700" dir="5400000" algn="t" rotWithShape="0">
              <a:prstClr val="black">
                <a:alpha val="18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0" name="Title 1"/>
          <p:cNvSpPr>
            <a:spLocks noGrp="1"/>
          </p:cNvSpPr>
          <p:nvPr>
            <p:ph type="title" hasCustomPrompt="1"/>
          </p:nvPr>
        </p:nvSpPr>
        <p:spPr>
          <a:xfrm>
            <a:off x="554038"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21" name="Text Placeholder 4"/>
          <p:cNvSpPr>
            <a:spLocks noGrp="1"/>
          </p:cNvSpPr>
          <p:nvPr>
            <p:ph type="body" sz="quarter" idx="12" hasCustomPrompt="1"/>
          </p:nvPr>
        </p:nvSpPr>
        <p:spPr>
          <a:xfrm>
            <a:off x="554037"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3"/>
          <a:stretch>
            <a:fillRect/>
          </a:stretch>
        </p:blipFill>
        <p:spPr>
          <a:xfrm>
            <a:off x="408557" y="153954"/>
            <a:ext cx="955191" cy="357601"/>
          </a:xfrm>
          <a:prstGeom prst="rect">
            <a:avLst/>
          </a:prstGeom>
        </p:spPr>
      </p:pic>
      <p:sp>
        <p:nvSpPr>
          <p:cNvPr id="9" name="TextBox 8"/>
          <p:cNvSpPr txBox="1"/>
          <p:nvPr userDrawn="1"/>
        </p:nvSpPr>
        <p:spPr>
          <a:xfrm>
            <a:off x="8885237" y="5979798"/>
            <a:ext cx="3382977" cy="794064"/>
          </a:xfrm>
          <a:prstGeom prst="rect">
            <a:avLst/>
          </a:prstGeom>
          <a:noFill/>
        </p:spPr>
        <p:txBody>
          <a:bodyPr wrap="none" lIns="182880" tIns="146304" rIns="182880" bIns="146304" rtlCol="0">
            <a:spAutoFit/>
          </a:bodyPr>
          <a:lstStyle/>
          <a:p>
            <a:pPr algn="r">
              <a:lnSpc>
                <a:spcPct val="90000"/>
              </a:lnSpc>
              <a:spcAft>
                <a:spcPts val="600"/>
              </a:spcAft>
            </a:pPr>
            <a:r>
              <a:rPr lang="en-US" sz="3600" dirty="0">
                <a:solidFill>
                  <a:schemeClr val="tx1"/>
                </a:solidFill>
                <a:latin typeface="+mj-lt"/>
              </a:rPr>
              <a:t>Wintellect</a:t>
            </a:r>
            <a:r>
              <a:rPr lang="en-US" sz="3600" dirty="0">
                <a:solidFill>
                  <a:schemeClr val="tx1"/>
                </a:solidFill>
                <a:latin typeface="+mn-lt"/>
              </a:rPr>
              <a:t>NOW</a:t>
            </a:r>
          </a:p>
        </p:txBody>
      </p:sp>
    </p:spTree>
    <p:extLst>
      <p:ext uri="{BB962C8B-B14F-4D97-AF65-F5344CB8AC3E}">
        <p14:creationId xmlns:p14="http://schemas.microsoft.com/office/powerpoint/2010/main" val="36289604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10676225"/>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4254255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03174803"/>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16529360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13366392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4A6573"/>
        </a:solidFill>
        <a:effectLst/>
      </p:bgPr>
    </p:bg>
    <p:spTree>
      <p:nvGrpSpPr>
        <p:cNvPr id="1" name=""/>
        <p:cNvGrpSpPr/>
        <p:nvPr/>
      </p:nvGrpSpPr>
      <p:grpSpPr>
        <a:xfrm>
          <a:off x="0" y="0"/>
          <a:ext cx="0" cy="0"/>
          <a:chOff x="0" y="0"/>
          <a:chExt cx="0" cy="0"/>
        </a:xfrm>
      </p:grpSpPr>
      <p:sp>
        <p:nvSpPr>
          <p:cNvPr id="13" name="Rectangle 12"/>
          <p:cNvSpPr/>
          <p:nvPr userDrawn="1"/>
        </p:nvSpPr>
        <p:spPr bwMode="auto">
          <a:xfrm>
            <a:off x="-1" y="5839619"/>
            <a:ext cx="12436475" cy="1154906"/>
          </a:xfrm>
          <a:prstGeom prst="rect">
            <a:avLst/>
          </a:prstGeom>
          <a:solidFill>
            <a:srgbClr val="2B2B2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5" name="Picture 14"/>
          <p:cNvPicPr>
            <a:picLocks noChangeAspect="1"/>
          </p:cNvPicPr>
          <p:nvPr userDrawn="1"/>
        </p:nvPicPr>
        <p:blipFill rotWithShape="1">
          <a:blip r:embed="rId2">
            <a:alphaModFix amt="10000"/>
          </a:blip>
          <a:srcRect t="43378" r="43213" b="10783"/>
          <a:stretch/>
        </p:blipFill>
        <p:spPr>
          <a:xfrm>
            <a:off x="3063793" y="487"/>
            <a:ext cx="9356808" cy="6994038"/>
          </a:xfrm>
          <a:prstGeom prst="rect">
            <a:avLst/>
          </a:prstGeom>
        </p:spPr>
      </p:pic>
      <p:sp>
        <p:nvSpPr>
          <p:cNvPr id="20" name="Title 12"/>
          <p:cNvSpPr>
            <a:spLocks noGrp="1"/>
          </p:cNvSpPr>
          <p:nvPr>
            <p:ph type="title" hasCustomPrompt="1"/>
          </p:nvPr>
        </p:nvSpPr>
        <p:spPr>
          <a:xfrm>
            <a:off x="554990" y="2114550"/>
            <a:ext cx="9363062" cy="1840230"/>
          </a:xfrm>
          <a:prstGeom prst="rect">
            <a:avLst/>
          </a:prstGeom>
        </p:spPr>
        <p:txBody>
          <a:bodyPr lIns="146304" tIns="9144" rIns="146304" bIns="9144" anchor="b" anchorCtr="0"/>
          <a:lstStyle>
            <a:lvl1pPr marL="0" indent="0">
              <a:spcBef>
                <a:spcPts val="0"/>
              </a:spcBef>
              <a:buNone/>
              <a:defRPr sz="6000">
                <a:solidFill>
                  <a:schemeClr val="tx1"/>
                </a:solidFill>
                <a:latin typeface="+mj-lt"/>
              </a:defRPr>
            </a:lvl1pPr>
          </a:lstStyle>
          <a:p>
            <a:r>
              <a:rPr lang="en-US" dirty="0"/>
              <a:t>Demo</a:t>
            </a:r>
          </a:p>
        </p:txBody>
      </p:sp>
      <p:sp>
        <p:nvSpPr>
          <p:cNvPr id="22" name="Text Placeholder 4"/>
          <p:cNvSpPr>
            <a:spLocks noGrp="1"/>
          </p:cNvSpPr>
          <p:nvPr>
            <p:ph type="body" sz="quarter" idx="14" hasCustomPrompt="1"/>
          </p:nvPr>
        </p:nvSpPr>
        <p:spPr>
          <a:xfrm>
            <a:off x="554990" y="3946842"/>
            <a:ext cx="9363061" cy="664797"/>
          </a:xfrm>
          <a:prstGeom prst="rect">
            <a:avLst/>
          </a:prstGeom>
          <a:noFill/>
        </p:spPr>
        <p:txBody>
          <a:bodyPr wrap="square" lIns="146304" tIns="109728" rIns="146304" bIns="109728">
            <a:spAutoFit/>
          </a:bodyPr>
          <a:lstStyle>
            <a:lvl1pPr marL="0" indent="0">
              <a:spcBef>
                <a:spcPts val="0"/>
              </a:spcBef>
              <a:buNone/>
              <a:defRPr lang="en-US" sz="3200" kern="1200" spc="0" baseline="0" dirty="0">
                <a:solidFill>
                  <a:schemeClr val="tx1"/>
                </a:solidFill>
                <a:latin typeface="+mj-lt"/>
                <a:ea typeface="+mn-ea"/>
                <a:cs typeface="+mn-cs"/>
              </a:defRPr>
            </a:lvl1pPr>
          </a:lstStyle>
          <a:p>
            <a:pPr lvl="0"/>
            <a:r>
              <a:rPr lang="en-US" dirty="0"/>
              <a:t>Name</a:t>
            </a:r>
          </a:p>
        </p:txBody>
      </p:sp>
      <p:sp>
        <p:nvSpPr>
          <p:cNvPr id="7" name="TextBox 6"/>
          <p:cNvSpPr txBox="1"/>
          <p:nvPr userDrawn="1"/>
        </p:nvSpPr>
        <p:spPr>
          <a:xfrm>
            <a:off x="8885237" y="5979798"/>
            <a:ext cx="3382977" cy="794064"/>
          </a:xfrm>
          <a:prstGeom prst="rect">
            <a:avLst/>
          </a:prstGeom>
          <a:noFill/>
        </p:spPr>
        <p:txBody>
          <a:bodyPr wrap="none" lIns="182880" tIns="146304" rIns="182880" bIns="146304" rtlCol="0">
            <a:spAutoFit/>
          </a:bodyPr>
          <a:lstStyle/>
          <a:p>
            <a:pPr algn="r">
              <a:lnSpc>
                <a:spcPct val="90000"/>
              </a:lnSpc>
              <a:spcAft>
                <a:spcPts val="600"/>
              </a:spcAft>
            </a:pPr>
            <a:r>
              <a:rPr lang="en-US" sz="3600" dirty="0">
                <a:solidFill>
                  <a:schemeClr val="tx1"/>
                </a:solidFill>
                <a:latin typeface="+mj-lt"/>
              </a:rPr>
              <a:t>Wintellect</a:t>
            </a:r>
            <a:r>
              <a:rPr lang="en-US" sz="3600" dirty="0">
                <a:solidFill>
                  <a:schemeClr val="tx1"/>
                </a:solidFill>
                <a:latin typeface="+mn-lt"/>
              </a:rPr>
              <a:t>NOW</a:t>
            </a:r>
          </a:p>
        </p:txBody>
      </p:sp>
    </p:spTree>
    <p:extLst>
      <p:ext uri="{BB962C8B-B14F-4D97-AF65-F5344CB8AC3E}">
        <p14:creationId xmlns:p14="http://schemas.microsoft.com/office/powerpoint/2010/main" val="31637289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rgbClr val="4A6573"/>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550862" y="1209973"/>
            <a:ext cx="11582400" cy="1181862"/>
          </a:xfrm>
          <a:noFill/>
        </p:spPr>
        <p:txBody>
          <a:bodyPr wrap="square" tIns="91440" bIns="91440" anchor="t" anchorCtr="0">
            <a:spAutoFit/>
          </a:bodyPr>
          <a:lstStyle>
            <a:lvl1pPr>
              <a:defRPr sz="7200" spc="-100" baseline="0">
                <a:solidFill>
                  <a:schemeClr val="tx1"/>
                </a:solidFill>
              </a:defRPr>
            </a:lvl1pPr>
          </a:lstStyle>
          <a:p>
            <a:r>
              <a:rPr lang="en-US" dirty="0"/>
              <a:t>Video title</a:t>
            </a:r>
          </a:p>
        </p:txBody>
      </p:sp>
      <p:pic>
        <p:nvPicPr>
          <p:cNvPr id="3" name="Picture 2"/>
          <p:cNvPicPr>
            <a:picLocks noChangeAspect="1"/>
          </p:cNvPicPr>
          <p:nvPr userDrawn="1"/>
        </p:nvPicPr>
        <p:blipFill rotWithShape="1">
          <a:blip r:embed="rId2">
            <a:alphaModFix amt="10000"/>
          </a:blip>
          <a:srcRect t="43378" r="43213" b="10783"/>
          <a:stretch/>
        </p:blipFill>
        <p:spPr>
          <a:xfrm>
            <a:off x="3211430" y="152887"/>
            <a:ext cx="9356808" cy="6994038"/>
          </a:xfrm>
          <a:prstGeom prst="rect">
            <a:avLst/>
          </a:prstGeom>
        </p:spPr>
      </p:pic>
    </p:spTree>
    <p:extLst>
      <p:ext uri="{BB962C8B-B14F-4D97-AF65-F5344CB8AC3E}">
        <p14:creationId xmlns:p14="http://schemas.microsoft.com/office/powerpoint/2010/main" val="18150593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Transmission">
    <p:bg>
      <p:bgPr>
        <a:solidFill>
          <a:srgbClr val="4A6573"/>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alphaModFix amt="10000"/>
          </a:blip>
          <a:srcRect t="43378" r="43213" b="10783"/>
          <a:stretch/>
        </p:blipFill>
        <p:spPr>
          <a:xfrm>
            <a:off x="3211430" y="152887"/>
            <a:ext cx="9356808" cy="6994038"/>
          </a:xfrm>
          <a:prstGeom prst="rect">
            <a:avLst/>
          </a:prstGeom>
        </p:spPr>
      </p:pic>
      <p:sp>
        <p:nvSpPr>
          <p:cNvPr id="7" name="Title 1"/>
          <p:cNvSpPr>
            <a:spLocks noGrp="1"/>
          </p:cNvSpPr>
          <p:nvPr>
            <p:ph type="title" hasCustomPrompt="1"/>
          </p:nvPr>
        </p:nvSpPr>
        <p:spPr>
          <a:xfrm>
            <a:off x="550862" y="2125662"/>
            <a:ext cx="11582400" cy="1181862"/>
          </a:xfrm>
          <a:noFill/>
        </p:spPr>
        <p:txBody>
          <a:bodyPr wrap="square" tIns="91440" bIns="91440" anchor="t" anchorCtr="0">
            <a:spAutoFit/>
          </a:bodyPr>
          <a:lstStyle>
            <a:lvl1pPr>
              <a:defRPr sz="7200" spc="-100" baseline="0">
                <a:solidFill>
                  <a:schemeClr val="tx1"/>
                </a:solidFill>
              </a:defRPr>
            </a:lvl1pPr>
          </a:lstStyle>
          <a:p>
            <a:r>
              <a:rPr lang="en-US" dirty="0"/>
              <a:t>Section title</a:t>
            </a:r>
          </a:p>
        </p:txBody>
      </p:sp>
    </p:spTree>
    <p:extLst>
      <p:ext uri="{BB962C8B-B14F-4D97-AF65-F5344CB8AC3E}">
        <p14:creationId xmlns:p14="http://schemas.microsoft.com/office/powerpoint/2010/main" val="5372050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rgbClr val="4A6573"/>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550862" y="2125662"/>
            <a:ext cx="11582400" cy="1181862"/>
          </a:xfrm>
          <a:noFill/>
        </p:spPr>
        <p:txBody>
          <a:bodyPr wrap="square" tIns="91440" bIns="91440" anchor="t" anchorCtr="0">
            <a:spAutoFit/>
          </a:bodyPr>
          <a:lstStyle>
            <a:lvl1pPr>
              <a:defRPr sz="7200" spc="-100" baseline="0">
                <a:solidFill>
                  <a:schemeClr val="tx1"/>
                </a:solidFill>
              </a:defRPr>
            </a:lvl1pPr>
          </a:lstStyle>
          <a:p>
            <a:r>
              <a:rPr lang="en-US" dirty="0"/>
              <a:t>Section title</a:t>
            </a:r>
          </a:p>
        </p:txBody>
      </p:sp>
    </p:spTree>
    <p:extLst>
      <p:ext uri="{BB962C8B-B14F-4D97-AF65-F5344CB8AC3E}">
        <p14:creationId xmlns:p14="http://schemas.microsoft.com/office/powerpoint/2010/main" val="41242146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p:bg>
      <p:bgPr>
        <a:solidFill>
          <a:srgbClr val="4A6573"/>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503238" y="1241426"/>
            <a:ext cx="5333999" cy="2012859"/>
          </a:xfrm>
        </p:spPr>
        <p:txBody>
          <a:bodyPr wrap="square">
            <a:spAutoFit/>
          </a:bodyPr>
          <a:lstStyle>
            <a:lvl1pPr>
              <a:defRPr sz="6600" baseline="0">
                <a:solidFill>
                  <a:schemeClr val="tx1"/>
                </a:solidFill>
              </a:defRPr>
            </a:lvl1pPr>
          </a:lstStyle>
          <a:p>
            <a:r>
              <a:rPr lang="en-US" dirty="0"/>
              <a:t>50/50 photo layout</a:t>
            </a:r>
          </a:p>
        </p:txBody>
      </p:sp>
      <p:sp>
        <p:nvSpPr>
          <p:cNvPr id="6" name="Picture Placeholder 4"/>
          <p:cNvSpPr>
            <a:spLocks noGrp="1"/>
          </p:cNvSpPr>
          <p:nvPr>
            <p:ph type="pic" sz="quarter" idx="10"/>
          </p:nvPr>
        </p:nvSpPr>
        <p:spPr bwMode="ltGray">
          <a:xfrm>
            <a:off x="62325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8461135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 3">
    <p:bg>
      <p:bgPr>
        <a:solidFill>
          <a:srgbClr val="4A6573"/>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3" name="Rectangle 12"/>
          <p:cNvSpPr/>
          <p:nvPr userDrawn="1"/>
        </p:nvSpPr>
        <p:spPr bwMode="auto">
          <a:xfrm>
            <a:off x="-1" y="5839619"/>
            <a:ext cx="12436475" cy="1154906"/>
          </a:xfrm>
          <a:prstGeom prst="rect">
            <a:avLst/>
          </a:prstGeom>
          <a:solidFill>
            <a:srgbClr val="2B2B2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8" name="Picture 17"/>
          <p:cNvPicPr>
            <a:picLocks noChangeAspect="1"/>
          </p:cNvPicPr>
          <p:nvPr userDrawn="1"/>
        </p:nvPicPr>
        <p:blipFill rotWithShape="1">
          <a:blip r:embed="rId3">
            <a:alphaModFix amt="10000"/>
          </a:blip>
          <a:srcRect t="43378" r="43213" b="10783"/>
          <a:stretch/>
        </p:blipFill>
        <p:spPr>
          <a:xfrm>
            <a:off x="3063793" y="487"/>
            <a:ext cx="9356808" cy="6994038"/>
          </a:xfrm>
          <a:prstGeom prst="rect">
            <a:avLst/>
          </a:prstGeom>
        </p:spPr>
      </p:pic>
      <p:sp>
        <p:nvSpPr>
          <p:cNvPr id="23" name="Title 1"/>
          <p:cNvSpPr>
            <a:spLocks noGrp="1"/>
          </p:cNvSpPr>
          <p:nvPr>
            <p:ph type="title" hasCustomPrompt="1"/>
          </p:nvPr>
        </p:nvSpPr>
        <p:spPr>
          <a:xfrm>
            <a:off x="554038"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24" name="Text Placeholder 4"/>
          <p:cNvSpPr>
            <a:spLocks noGrp="1"/>
          </p:cNvSpPr>
          <p:nvPr>
            <p:ph type="body" sz="quarter" idx="12" hasCustomPrompt="1"/>
          </p:nvPr>
        </p:nvSpPr>
        <p:spPr>
          <a:xfrm>
            <a:off x="554037"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2" name="Picture 1"/>
          <p:cNvPicPr>
            <a:picLocks noChangeAspect="1"/>
          </p:cNvPicPr>
          <p:nvPr userDrawn="1"/>
        </p:nvPicPr>
        <p:blipFill>
          <a:blip r:embed="rId4"/>
          <a:stretch>
            <a:fillRect/>
          </a:stretch>
        </p:blipFill>
        <p:spPr>
          <a:xfrm>
            <a:off x="320976" y="6157710"/>
            <a:ext cx="1327386" cy="513827"/>
          </a:xfrm>
          <a:prstGeom prst="rect">
            <a:avLst/>
          </a:prstGeom>
        </p:spPr>
      </p:pic>
    </p:spTree>
    <p:extLst>
      <p:ext uri="{BB962C8B-B14F-4D97-AF65-F5344CB8AC3E}">
        <p14:creationId xmlns:p14="http://schemas.microsoft.com/office/powerpoint/2010/main" val="37174500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 Dark Gray">
    <p:bg>
      <p:bgPr>
        <a:solidFill>
          <a:srgbClr val="4A657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8687537"/>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4A657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73054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8705256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losing slide Connect logo">
    <p:bg>
      <p:bgPr>
        <a:solidFill>
          <a:srgbClr val="4A6573"/>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10561637" y="5935662"/>
            <a:ext cx="1295400" cy="484967"/>
          </a:xfrm>
          <a:prstGeom prst="rect">
            <a:avLst/>
          </a:prstGeom>
        </p:spPr>
      </p:pic>
      <p:sp>
        <p:nvSpPr>
          <p:cNvPr id="6" name="TextBox 5"/>
          <p:cNvSpPr txBox="1"/>
          <p:nvPr userDrawn="1"/>
        </p:nvSpPr>
        <p:spPr>
          <a:xfrm>
            <a:off x="3522466" y="2934031"/>
            <a:ext cx="5391541" cy="1126462"/>
          </a:xfrm>
          <a:prstGeom prst="rect">
            <a:avLst/>
          </a:prstGeom>
          <a:noFill/>
        </p:spPr>
        <p:txBody>
          <a:bodyPr wrap="none" lIns="182880" tIns="146304" rIns="182880" bIns="146304" rtlCol="0">
            <a:spAutoFit/>
          </a:bodyPr>
          <a:lstStyle/>
          <a:p>
            <a:pPr>
              <a:lnSpc>
                <a:spcPct val="90000"/>
              </a:lnSpc>
              <a:spcAft>
                <a:spcPts val="600"/>
              </a:spcAft>
            </a:pPr>
            <a:r>
              <a:rPr lang="en-US" sz="6000" dirty="0">
                <a:solidFill>
                  <a:schemeClr val="bg1"/>
                </a:solidFill>
                <a:latin typeface="+mj-lt"/>
              </a:rPr>
              <a:t>Wintellect</a:t>
            </a:r>
            <a:r>
              <a:rPr lang="en-US" sz="6000" dirty="0">
                <a:solidFill>
                  <a:schemeClr val="bg1"/>
                </a:solidFill>
                <a:latin typeface="+mn-lt"/>
              </a:rPr>
              <a:t>NOW</a:t>
            </a:r>
          </a:p>
        </p:txBody>
      </p:sp>
    </p:spTree>
    <p:extLst>
      <p:ext uri="{BB962C8B-B14F-4D97-AF65-F5344CB8AC3E}">
        <p14:creationId xmlns:p14="http://schemas.microsoft.com/office/powerpoint/2010/main" val="24351312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losing slide Microsoft">
    <p:bg>
      <p:bgPr>
        <a:solidFill>
          <a:srgbClr val="4A6573"/>
        </a:solidFill>
        <a:effectLst/>
      </p:bgPr>
    </p:bg>
    <p:spTree>
      <p:nvGrpSpPr>
        <p:cNvPr id="1" name=""/>
        <p:cNvGrpSpPr/>
        <p:nvPr/>
      </p:nvGrpSpPr>
      <p:grpSpPr>
        <a:xfrm>
          <a:off x="0" y="0"/>
          <a:ext cx="0" cy="0"/>
          <a:chOff x="0" y="0"/>
          <a:chExt cx="0" cy="0"/>
        </a:xfrm>
      </p:grpSpPr>
      <p:sp>
        <p:nvSpPr>
          <p:cNvPr id="7"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solidFill>
                  <a:schemeClr val="bg1"/>
                </a:solidFill>
                <a:cs typeface="Segoe UI" pitchFamily="34" charset="0"/>
              </a:rPr>
              <a:t>Copyright ©2016 Wintellect, LLC. All rights reserved. </a:t>
            </a:r>
          </a:p>
        </p:txBody>
      </p:sp>
      <p:pic>
        <p:nvPicPr>
          <p:cNvPr id="4" name="Picture 3"/>
          <p:cNvPicPr>
            <a:picLocks noChangeAspect="1"/>
          </p:cNvPicPr>
          <p:nvPr userDrawn="1"/>
        </p:nvPicPr>
        <p:blipFill>
          <a:blip r:embed="rId2"/>
          <a:stretch>
            <a:fillRect/>
          </a:stretch>
        </p:blipFill>
        <p:spPr>
          <a:xfrm>
            <a:off x="3967020" y="2506662"/>
            <a:ext cx="4502434" cy="1742878"/>
          </a:xfrm>
          <a:prstGeom prst="rect">
            <a:avLst/>
          </a:prstGeom>
        </p:spPr>
      </p:pic>
    </p:spTree>
    <p:extLst>
      <p:ext uri="{BB962C8B-B14F-4D97-AF65-F5344CB8AC3E}">
        <p14:creationId xmlns:p14="http://schemas.microsoft.com/office/powerpoint/2010/main" val="159679584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236503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 4">
    <p:bg>
      <p:bgPr>
        <a:solidFill>
          <a:srgbClr val="4A6573"/>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3" name="Rectangle 12"/>
          <p:cNvSpPr/>
          <p:nvPr userDrawn="1"/>
        </p:nvSpPr>
        <p:spPr bwMode="auto">
          <a:xfrm>
            <a:off x="-1" y="5839619"/>
            <a:ext cx="12436475" cy="1154906"/>
          </a:xfrm>
          <a:prstGeom prst="rect">
            <a:avLst/>
          </a:prstGeom>
          <a:solidFill>
            <a:srgbClr val="2B2B2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8" name="Picture 17"/>
          <p:cNvPicPr>
            <a:picLocks noChangeAspect="1"/>
          </p:cNvPicPr>
          <p:nvPr userDrawn="1"/>
        </p:nvPicPr>
        <p:blipFill rotWithShape="1">
          <a:blip r:embed="rId3">
            <a:alphaModFix amt="10000"/>
          </a:blip>
          <a:srcRect t="43378" r="43213" b="10783"/>
          <a:stretch/>
        </p:blipFill>
        <p:spPr>
          <a:xfrm>
            <a:off x="3063793" y="487"/>
            <a:ext cx="9356808" cy="6994038"/>
          </a:xfrm>
          <a:prstGeom prst="rect">
            <a:avLst/>
          </a:prstGeom>
        </p:spPr>
      </p:pic>
      <p:sp>
        <p:nvSpPr>
          <p:cNvPr id="9" name="Title 1"/>
          <p:cNvSpPr>
            <a:spLocks noGrp="1"/>
          </p:cNvSpPr>
          <p:nvPr>
            <p:ph type="title" hasCustomPrompt="1"/>
          </p:nvPr>
        </p:nvSpPr>
        <p:spPr>
          <a:xfrm>
            <a:off x="554038"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0" name="Text Placeholder 4"/>
          <p:cNvSpPr>
            <a:spLocks noGrp="1"/>
          </p:cNvSpPr>
          <p:nvPr>
            <p:ph type="body" sz="quarter" idx="12" hasCustomPrompt="1"/>
          </p:nvPr>
        </p:nvSpPr>
        <p:spPr>
          <a:xfrm>
            <a:off x="554037"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11" name="Picture 10"/>
          <p:cNvPicPr>
            <a:picLocks noChangeAspect="1"/>
          </p:cNvPicPr>
          <p:nvPr userDrawn="1"/>
        </p:nvPicPr>
        <p:blipFill>
          <a:blip r:embed="rId4"/>
          <a:stretch>
            <a:fillRect/>
          </a:stretch>
        </p:blipFill>
        <p:spPr>
          <a:xfrm>
            <a:off x="320976" y="6157710"/>
            <a:ext cx="1327386" cy="513827"/>
          </a:xfrm>
          <a:prstGeom prst="rect">
            <a:avLst/>
          </a:prstGeom>
        </p:spPr>
      </p:pic>
    </p:spTree>
    <p:extLst>
      <p:ext uri="{BB962C8B-B14F-4D97-AF65-F5344CB8AC3E}">
        <p14:creationId xmlns:p14="http://schemas.microsoft.com/office/powerpoint/2010/main" val="27637686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solidFill>
                  <a:srgbClr val="EF4539"/>
                </a:soli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610562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solidFill>
                  <a:srgbClr val="FF0000"/>
                </a:solidFill>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324043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439862"/>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3917"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theme" Target="../theme/theme2.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516062"/>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3" name="Group 2"/>
          <p:cNvGrpSpPr/>
          <p:nvPr userDrawn="1"/>
        </p:nvGrpSpPr>
        <p:grpSpPr>
          <a:xfrm>
            <a:off x="12618967" y="0"/>
            <a:ext cx="952401" cy="5766966"/>
            <a:chOff x="12618967" y="0"/>
            <a:chExt cx="952401" cy="5766966"/>
          </a:xfrm>
        </p:grpSpPr>
        <p:grpSp>
          <p:nvGrpSpPr>
            <p:cNvPr id="18" name="Group 17"/>
            <p:cNvGrpSpPr/>
            <p:nvPr userDrawn="1"/>
          </p:nvGrpSpPr>
          <p:grpSpPr>
            <a:xfrm>
              <a:off x="12618967" y="0"/>
              <a:ext cx="952401" cy="5766966"/>
              <a:chOff x="12618967" y="0"/>
              <a:chExt cx="952401" cy="5766966"/>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32472" fontAlgn="base">
                    <a:lnSpc>
                      <a:spcPct val="100000"/>
                    </a:lnSpc>
                    <a:spcBef>
                      <a:spcPct val="0"/>
                    </a:spcBef>
                    <a:spcAft>
                      <a:spcPct val="0"/>
                    </a:spcAft>
                  </a:pPr>
                  <a:r>
                    <a:rPr lang="en-US" sz="500" dirty="0">
                      <a:gradFill>
                        <a:gsLst>
                          <a:gs pos="7965">
                            <a:srgbClr val="000000"/>
                          </a:gs>
                          <a:gs pos="28319">
                            <a:srgbClr val="000000"/>
                          </a:gs>
                        </a:gsLst>
                        <a:lin ang="5400000" scaled="0"/>
                      </a:gradFill>
                      <a:ea typeface="Segoe UI" pitchFamily="34" charset="0"/>
                      <a:cs typeface="Segoe UI" pitchFamily="34" charset="0"/>
                    </a:rPr>
                    <a:t>R:</a:t>
                  </a:r>
                  <a:r>
                    <a:rPr lang="en-US" sz="50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500" dirty="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92035">
                            <a:srgbClr val="505050"/>
                          </a:gs>
                          <a:gs pos="27000">
                            <a:srgbClr val="505050"/>
                          </a:gs>
                        </a:gsLst>
                        <a:lin ang="5400000" scaled="0"/>
                      </a:gradFill>
                      <a:ea typeface="Segoe UI" pitchFamily="34" charset="0"/>
                      <a:cs typeface="Segoe UI" pitchFamily="34" charset="0"/>
                    </a:rPr>
                    <a:t>R:</a:t>
                  </a:r>
                  <a:r>
                    <a:rPr lang="en-US" sz="500" baseline="0" dirty="0">
                      <a:gradFill>
                        <a:gsLst>
                          <a:gs pos="92035">
                            <a:srgbClr val="505050"/>
                          </a:gs>
                          <a:gs pos="27000">
                            <a:srgbClr val="505050"/>
                          </a:gs>
                        </a:gsLst>
                        <a:lin ang="5400000" scaled="0"/>
                      </a:gradFill>
                      <a:ea typeface="Segoe UI" pitchFamily="34" charset="0"/>
                      <a:cs typeface="Segoe UI" pitchFamily="34" charset="0"/>
                    </a:rPr>
                    <a:t>210 G:210 B:210</a:t>
                  </a:r>
                  <a:endParaRPr lang="en-US" sz="500" dirty="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R:92</a:t>
                  </a:r>
                  <a:r>
                    <a:rPr lang="en-US" sz="500" baseline="0" dirty="0">
                      <a:gradFill>
                        <a:gsLst>
                          <a:gs pos="0">
                            <a:srgbClr val="FFFFFF"/>
                          </a:gs>
                          <a:gs pos="100000">
                            <a:srgbClr val="FFFFFF"/>
                          </a:gs>
                        </a:gsLst>
                        <a:lin ang="5400000" scaled="0"/>
                      </a:gradFill>
                      <a:ea typeface="Segoe UI" pitchFamily="34" charset="0"/>
                      <a:cs typeface="Segoe UI" pitchFamily="34" charset="0"/>
                    </a:rPr>
                    <a:t> G:45 B:145</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solidFill>
                        <a:srgbClr val="000000"/>
                      </a:soli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kern="1200" dirty="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a:t>
                  </a:r>
                  <a:r>
                    <a:rPr lang="en-US" sz="500" baseline="0" dirty="0">
                      <a:gradFill>
                        <a:gsLst>
                          <a:gs pos="2092">
                            <a:srgbClr val="F8F8F8"/>
                          </a:gs>
                          <a:gs pos="10042">
                            <a:srgbClr val="F8F8F8"/>
                          </a:gs>
                        </a:gsLst>
                        <a:lin ang="5400000" scaled="0"/>
                      </a:gradFill>
                      <a:ea typeface="Segoe UI" pitchFamily="34" charset="0"/>
                      <a:cs typeface="Segoe UI" pitchFamily="34" charset="0"/>
                    </a:rPr>
                    <a:t> G:130 B:114</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Secondary colors (use only when</a:t>
                </a:r>
                <a:r>
                  <a:rPr lang="en-US" sz="1000" baseline="0" dirty="0">
                    <a:gradFill>
                      <a:gsLst>
                        <a:gs pos="2917">
                          <a:schemeClr val="tx1"/>
                        </a:gs>
                        <a:gs pos="30000">
                          <a:schemeClr val="tx1"/>
                        </a:gs>
                      </a:gsLst>
                      <a:lin ang="5400000" scaled="0"/>
                    </a:gradFill>
                  </a:rPr>
                  <a:t> necessary)</a:t>
                </a:r>
                <a:endParaRPr lang="en-US" sz="1000" dirty="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32472" fontAlgn="base">
                <a:lnSpc>
                  <a:spcPct val="100000"/>
                </a:lnSpc>
                <a:spcBef>
                  <a:spcPct val="0"/>
                </a:spcBef>
                <a:spcAft>
                  <a:spcPct val="0"/>
                </a:spcAft>
              </a:pPr>
              <a:r>
                <a:rPr lang="en-US" sz="500" dirty="0">
                  <a:gradFill>
                    <a:gsLst>
                      <a:gs pos="7965">
                        <a:srgbClr val="000000"/>
                      </a:gs>
                      <a:gs pos="28319">
                        <a:srgbClr val="000000"/>
                      </a:gs>
                    </a:gsLst>
                    <a:lin ang="5400000" scaled="0"/>
                  </a:gradFill>
                  <a:ea typeface="Segoe UI" pitchFamily="34" charset="0"/>
                  <a:cs typeface="Segoe UI" pitchFamily="34" charset="0"/>
                </a:rPr>
                <a:t>R:</a:t>
              </a:r>
              <a:r>
                <a:rPr lang="en-US" sz="50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500" dirty="0">
                <a:gradFill>
                  <a:gsLst>
                    <a:gs pos="7965">
                      <a:srgbClr val="000000"/>
                    </a:gs>
                    <a:gs pos="28319">
                      <a:srgbClr val="000000"/>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269" r:id="rId1"/>
    <p:sldLayoutId id="2147484300" r:id="rId2"/>
    <p:sldLayoutId id="2147484318" r:id="rId3"/>
    <p:sldLayoutId id="2147484341" r:id="rId4"/>
    <p:sldLayoutId id="2147484342" r:id="rId5"/>
    <p:sldLayoutId id="2147484295" r:id="rId6"/>
    <p:sldLayoutId id="2147484240" r:id="rId7"/>
    <p:sldLayoutId id="2147484296" r:id="rId8"/>
    <p:sldLayoutId id="2147484241" r:id="rId9"/>
    <p:sldLayoutId id="2147484297" r:id="rId10"/>
    <p:sldLayoutId id="2147484244" r:id="rId11"/>
    <p:sldLayoutId id="2147484298" r:id="rId12"/>
    <p:sldLayoutId id="2147484245" r:id="rId13"/>
    <p:sldLayoutId id="2147484247" r:id="rId14"/>
    <p:sldLayoutId id="2147484337" r:id="rId15"/>
    <p:sldLayoutId id="2147484249" r:id="rId16"/>
    <p:sldLayoutId id="2147484301" r:id="rId17"/>
    <p:sldLayoutId id="2147484252" r:id="rId18"/>
    <p:sldLayoutId id="2147484251" r:id="rId19"/>
    <p:sldLayoutId id="2147484254" r:id="rId20"/>
    <p:sldLayoutId id="2147484257" r:id="rId21"/>
    <p:sldLayoutId id="2147484260" r:id="rId22"/>
    <p:sldLayoutId id="2147484299" r:id="rId23"/>
    <p:sldLayoutId id="2147484345" r:id="rId24"/>
    <p:sldLayoutId id="2147484263" r:id="rId25"/>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Pr>
        <a:solidFill>
          <a:srgbClr val="4A6573"/>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Click to edit Master text styles</a:t>
            </a:r>
          </a:p>
          <a:p>
            <a:pPr marL="584200" marR="0" lvl="1" indent="-2413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Second level</a:t>
            </a:r>
          </a:p>
          <a:p>
            <a:pPr lvl="2"/>
            <a:r>
              <a:rPr lang="en-US" dirty="0"/>
              <a:t>Third level</a:t>
            </a:r>
          </a:p>
          <a:p>
            <a:pPr lvl="3"/>
            <a:r>
              <a:rPr lang="en-US" dirty="0"/>
              <a:t>Fourth level</a:t>
            </a:r>
          </a:p>
          <a:p>
            <a:pPr lvl="4"/>
            <a:r>
              <a:rPr lang="en-US" dirty="0"/>
              <a:t>Fifth level</a:t>
            </a:r>
          </a:p>
        </p:txBody>
      </p:sp>
      <p:grpSp>
        <p:nvGrpSpPr>
          <p:cNvPr id="64" name="Group 63"/>
          <p:cNvGrpSpPr/>
          <p:nvPr userDrawn="1"/>
        </p:nvGrpSpPr>
        <p:grpSpPr>
          <a:xfrm>
            <a:off x="12618967" y="0"/>
            <a:ext cx="952401" cy="5766966"/>
            <a:chOff x="12618967" y="0"/>
            <a:chExt cx="952401" cy="5766966"/>
          </a:xfrm>
        </p:grpSpPr>
        <p:grpSp>
          <p:nvGrpSpPr>
            <p:cNvPr id="65" name="Group 64"/>
            <p:cNvGrpSpPr/>
            <p:nvPr userDrawn="1"/>
          </p:nvGrpSpPr>
          <p:grpSpPr>
            <a:xfrm>
              <a:off x="12618967" y="0"/>
              <a:ext cx="952401" cy="5766966"/>
              <a:chOff x="12618967" y="0"/>
              <a:chExt cx="952401" cy="5766966"/>
            </a:xfrm>
          </p:grpSpPr>
          <p:grpSp>
            <p:nvGrpSpPr>
              <p:cNvPr id="67" name="Group 66"/>
              <p:cNvGrpSpPr/>
              <p:nvPr userDrawn="1"/>
            </p:nvGrpSpPr>
            <p:grpSpPr>
              <a:xfrm rot="5400000">
                <a:off x="11582059" y="1045293"/>
                <a:ext cx="2703052" cy="629236"/>
                <a:chOff x="1586734" y="4543426"/>
                <a:chExt cx="2703052" cy="629236"/>
              </a:xfrm>
            </p:grpSpPr>
            <p:sp>
              <p:nvSpPr>
                <p:cNvPr id="74" name="Rectangle 73"/>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75" name="Rectangle 74"/>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32472" fontAlgn="base">
                    <a:lnSpc>
                      <a:spcPct val="100000"/>
                    </a:lnSpc>
                    <a:spcBef>
                      <a:spcPct val="0"/>
                    </a:spcBef>
                    <a:spcAft>
                      <a:spcPct val="0"/>
                    </a:spcAft>
                  </a:pPr>
                  <a:r>
                    <a:rPr lang="en-US" sz="500" dirty="0">
                      <a:gradFill>
                        <a:gsLst>
                          <a:gs pos="7965">
                            <a:srgbClr val="000000"/>
                          </a:gs>
                          <a:gs pos="28319">
                            <a:srgbClr val="000000"/>
                          </a:gs>
                        </a:gsLst>
                        <a:lin ang="5400000" scaled="0"/>
                      </a:gradFill>
                      <a:ea typeface="Segoe UI" pitchFamily="34" charset="0"/>
                      <a:cs typeface="Segoe UI" pitchFamily="34" charset="0"/>
                    </a:rPr>
                    <a:t>R:</a:t>
                  </a:r>
                  <a:r>
                    <a:rPr lang="en-US" sz="50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500" dirty="0">
                    <a:gradFill>
                      <a:gsLst>
                        <a:gs pos="7965">
                          <a:srgbClr val="000000"/>
                        </a:gs>
                        <a:gs pos="28319">
                          <a:srgbClr val="000000"/>
                        </a:gs>
                      </a:gsLst>
                      <a:lin ang="5400000" scaled="0"/>
                    </a:gradFill>
                    <a:ea typeface="Segoe UI" pitchFamily="34" charset="0"/>
                    <a:cs typeface="Segoe UI" pitchFamily="34" charset="0"/>
                  </a:endParaRPr>
                </a:p>
              </p:txBody>
            </p:sp>
            <p:sp>
              <p:nvSpPr>
                <p:cNvPr id="76" name="Rectangle 75"/>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92035">
                            <a:srgbClr val="505050"/>
                          </a:gs>
                          <a:gs pos="27000">
                            <a:srgbClr val="505050"/>
                          </a:gs>
                        </a:gsLst>
                        <a:lin ang="5400000" scaled="0"/>
                      </a:gradFill>
                      <a:ea typeface="Segoe UI" pitchFamily="34" charset="0"/>
                      <a:cs typeface="Segoe UI" pitchFamily="34" charset="0"/>
                    </a:rPr>
                    <a:t>R:</a:t>
                  </a:r>
                  <a:r>
                    <a:rPr lang="en-US" sz="500" baseline="0" dirty="0">
                      <a:gradFill>
                        <a:gsLst>
                          <a:gs pos="92035">
                            <a:srgbClr val="505050"/>
                          </a:gs>
                          <a:gs pos="27000">
                            <a:srgbClr val="505050"/>
                          </a:gs>
                        </a:gsLst>
                        <a:lin ang="5400000" scaled="0"/>
                      </a:gradFill>
                      <a:ea typeface="Segoe UI" pitchFamily="34" charset="0"/>
                      <a:cs typeface="Segoe UI" pitchFamily="34" charset="0"/>
                    </a:rPr>
                    <a:t>210 G:210 B:210</a:t>
                  </a:r>
                  <a:endParaRPr lang="en-US" sz="500" dirty="0">
                    <a:gradFill>
                      <a:gsLst>
                        <a:gs pos="92035">
                          <a:srgbClr val="505050"/>
                        </a:gs>
                        <a:gs pos="27000">
                          <a:srgbClr val="505050"/>
                        </a:gs>
                      </a:gsLst>
                      <a:lin ang="5400000" scaled="0"/>
                    </a:gradFill>
                    <a:ea typeface="Segoe UI" pitchFamily="34" charset="0"/>
                    <a:cs typeface="Segoe UI" pitchFamily="34" charset="0"/>
                  </a:endParaRPr>
                </a:p>
              </p:txBody>
            </p:sp>
            <p:sp>
              <p:nvSpPr>
                <p:cNvPr id="77" name="Rectangle 76"/>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R:92</a:t>
                  </a:r>
                  <a:r>
                    <a:rPr lang="en-US" sz="500" baseline="0" dirty="0">
                      <a:gradFill>
                        <a:gsLst>
                          <a:gs pos="0">
                            <a:srgbClr val="FFFFFF"/>
                          </a:gs>
                          <a:gs pos="100000">
                            <a:srgbClr val="FFFFFF"/>
                          </a:gs>
                        </a:gsLst>
                        <a:lin ang="5400000" scaled="0"/>
                      </a:gradFill>
                      <a:ea typeface="Segoe UI" pitchFamily="34" charset="0"/>
                      <a:cs typeface="Segoe UI" pitchFamily="34" charset="0"/>
                    </a:rPr>
                    <a:t> G:45 B:145</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78" name="Rectangle 77"/>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79" name="Rectangle 78"/>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68" name="Group 67"/>
              <p:cNvGrpSpPr/>
              <p:nvPr userDrawn="1"/>
            </p:nvGrpSpPr>
            <p:grpSpPr>
              <a:xfrm rot="5400000">
                <a:off x="10970856" y="3489620"/>
                <a:ext cx="3925458" cy="629233"/>
                <a:chOff x="3254158" y="4203959"/>
                <a:chExt cx="3925458" cy="629233"/>
              </a:xfrm>
            </p:grpSpPr>
            <p:sp>
              <p:nvSpPr>
                <p:cNvPr id="71" name="Rectangle 70"/>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solidFill>
                        <a:srgbClr val="000000"/>
                      </a:solidFill>
                      <a:latin typeface="+mn-lt"/>
                      <a:ea typeface="Segoe UI" pitchFamily="34" charset="0"/>
                      <a:cs typeface="Segoe UI" pitchFamily="34" charset="0"/>
                    </a:rPr>
                    <a:t>Yellow</a:t>
                  </a:r>
                </a:p>
                <a:p>
                  <a:pPr marL="0" algn="l" defTabSz="932472" rtl="0" eaLnBrk="1" fontAlgn="base" latinLnBrk="0" hangingPunct="1">
                    <a:lnSpc>
                      <a:spcPct val="100000"/>
                    </a:lnSpc>
                    <a:spcBef>
                      <a:spcPct val="0"/>
                    </a:spcBef>
                    <a:spcAft>
                      <a:spcPct val="0"/>
                    </a:spcAft>
                  </a:pPr>
                  <a:r>
                    <a:rPr lang="en-US" sz="500" kern="1200" dirty="0">
                      <a:solidFill>
                        <a:srgbClr val="000000"/>
                      </a:solidFill>
                      <a:latin typeface="+mn-lt"/>
                      <a:ea typeface="Segoe UI" pitchFamily="34" charset="0"/>
                      <a:cs typeface="Segoe UI" pitchFamily="34" charset="0"/>
                    </a:rPr>
                    <a:t>R:255 G:185 B:0</a:t>
                  </a:r>
                </a:p>
              </p:txBody>
            </p:sp>
            <p:sp>
              <p:nvSpPr>
                <p:cNvPr id="72" name="Rectangle 71"/>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73" name="Rectangle 72"/>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a:t>
                  </a:r>
                  <a:r>
                    <a:rPr lang="en-US" sz="500" baseline="0" dirty="0">
                      <a:gradFill>
                        <a:gsLst>
                          <a:gs pos="2092">
                            <a:srgbClr val="F8F8F8"/>
                          </a:gs>
                          <a:gs pos="10042">
                            <a:srgbClr val="F8F8F8"/>
                          </a:gs>
                        </a:gsLst>
                        <a:lin ang="5400000" scaled="0"/>
                      </a:gradFill>
                      <a:ea typeface="Segoe UI" pitchFamily="34" charset="0"/>
                      <a:cs typeface="Segoe UI" pitchFamily="34" charset="0"/>
                    </a:rPr>
                    <a:t> G:130 B:114</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69" name="TextBox 68"/>
              <p:cNvSpPr txBox="1"/>
              <p:nvPr userDrawn="1"/>
            </p:nvSpPr>
            <p:spPr>
              <a:xfrm rot="5400000">
                <a:off x="12988035" y="260168"/>
                <a:ext cx="843501" cy="323165"/>
              </a:xfrm>
              <a:prstGeom prst="rect">
                <a:avLst/>
              </a:prstGeom>
              <a:noFill/>
            </p:spPr>
            <p:txBody>
              <a:bodyPr wrap="none" lIns="0" tIns="91440" rIns="182880" bIns="91440" rtlCol="0">
                <a:spAutoFit/>
              </a:bodyPr>
              <a:lstStyle/>
              <a:p>
                <a:pPr>
                  <a:lnSpc>
                    <a:spcPct val="90000"/>
                  </a:lnSpc>
                  <a:spcAft>
                    <a:spcPts val="600"/>
                  </a:spcAft>
                </a:pPr>
                <a:r>
                  <a:rPr lang="en-US" sz="1000" dirty="0">
                    <a:solidFill>
                      <a:schemeClr val="bg1"/>
                    </a:solidFill>
                  </a:rPr>
                  <a:t>Main colors</a:t>
                </a:r>
              </a:p>
            </p:txBody>
          </p:sp>
          <p:sp>
            <p:nvSpPr>
              <p:cNvPr id="70" name="TextBox 69"/>
              <p:cNvSpPr txBox="1"/>
              <p:nvPr userDrawn="1"/>
            </p:nvSpPr>
            <p:spPr>
              <a:xfrm rot="5400000">
                <a:off x="11742070" y="4230580"/>
                <a:ext cx="2656496" cy="323165"/>
              </a:xfrm>
              <a:prstGeom prst="rect">
                <a:avLst/>
              </a:prstGeom>
              <a:noFill/>
            </p:spPr>
            <p:txBody>
              <a:bodyPr wrap="none" lIns="0" tIns="91440" rIns="182880" bIns="91440" rtlCol="0">
                <a:spAutoFit/>
              </a:bodyPr>
              <a:lstStyle/>
              <a:p>
                <a:pPr>
                  <a:lnSpc>
                    <a:spcPct val="90000"/>
                  </a:lnSpc>
                  <a:spcAft>
                    <a:spcPts val="600"/>
                  </a:spcAft>
                </a:pPr>
                <a:r>
                  <a:rPr lang="en-US" sz="1000" dirty="0">
                    <a:solidFill>
                      <a:schemeClr val="bg1"/>
                    </a:solidFill>
                  </a:rPr>
                  <a:t>Secondary colors (use only when</a:t>
                </a:r>
                <a:r>
                  <a:rPr lang="en-US" sz="1000" baseline="0" dirty="0">
                    <a:solidFill>
                      <a:schemeClr val="bg1"/>
                    </a:solidFill>
                  </a:rPr>
                  <a:t> necessary)</a:t>
                </a:r>
                <a:endParaRPr lang="en-US" sz="1000" dirty="0">
                  <a:solidFill>
                    <a:schemeClr val="bg1"/>
                  </a:solidFill>
                </a:endParaRPr>
              </a:p>
            </p:txBody>
          </p:sp>
        </p:grpSp>
        <p:sp>
          <p:nvSpPr>
            <p:cNvPr id="66" name="Rectangle 65"/>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32472" fontAlgn="base">
                <a:lnSpc>
                  <a:spcPct val="100000"/>
                </a:lnSpc>
                <a:spcBef>
                  <a:spcPct val="0"/>
                </a:spcBef>
                <a:spcAft>
                  <a:spcPct val="0"/>
                </a:spcAft>
              </a:pPr>
              <a:r>
                <a:rPr lang="en-US" sz="500" dirty="0">
                  <a:gradFill>
                    <a:gsLst>
                      <a:gs pos="7965">
                        <a:srgbClr val="000000"/>
                      </a:gs>
                      <a:gs pos="28319">
                        <a:srgbClr val="000000"/>
                      </a:gs>
                    </a:gsLst>
                    <a:lin ang="5400000" scaled="0"/>
                  </a:gradFill>
                  <a:ea typeface="Segoe UI" pitchFamily="34" charset="0"/>
                  <a:cs typeface="Segoe UI" pitchFamily="34" charset="0"/>
                </a:rPr>
                <a:t>R:</a:t>
              </a:r>
              <a:r>
                <a:rPr lang="en-US" sz="50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500" dirty="0">
                <a:gradFill>
                  <a:gsLst>
                    <a:gs pos="7965">
                      <a:srgbClr val="000000"/>
                    </a:gs>
                    <a:gs pos="28319">
                      <a:srgbClr val="000000"/>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460120779"/>
      </p:ext>
    </p:extLst>
  </p:cSld>
  <p:clrMap bg1="dk1" tx1="lt1" bg2="dk2" tx2="lt2" accent1="accent1" accent2="accent2" accent3="accent3" accent4="accent4" accent5="accent5" accent6="accent6" hlink="hlink" folHlink="folHlink"/>
  <p:sldLayoutIdLst>
    <p:sldLayoutId id="2147484338" r:id="rId1"/>
    <p:sldLayoutId id="2147484339" r:id="rId2"/>
    <p:sldLayoutId id="2147484340" r:id="rId3"/>
    <p:sldLayoutId id="2147484311" r:id="rId4"/>
    <p:sldLayoutId id="2147484312" r:id="rId5"/>
    <p:sldLayoutId id="2147484313" r:id="rId6"/>
    <p:sldLayoutId id="2147484314" r:id="rId7"/>
    <p:sldLayoutId id="2147484315" r:id="rId8"/>
    <p:sldLayoutId id="2147484316" r:id="rId9"/>
    <p:sldLayoutId id="2147484327" r:id="rId10"/>
    <p:sldLayoutId id="2147484328" r:id="rId11"/>
    <p:sldLayoutId id="2147484329" r:id="rId12"/>
    <p:sldLayoutId id="2147484330" r:id="rId13"/>
    <p:sldLayoutId id="2147484331" r:id="rId14"/>
    <p:sldLayoutId id="2147484317" r:id="rId15"/>
    <p:sldLayoutId id="2147484332" r:id="rId16"/>
    <p:sldLayoutId id="2147484334" r:id="rId17"/>
    <p:sldLayoutId id="2147484346" r:id="rId18"/>
    <p:sldLayoutId id="2147484347" r:id="rId19"/>
    <p:sldLayoutId id="2147484336" r:id="rId20"/>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54037" y="2125678"/>
            <a:ext cx="10693399" cy="1828786"/>
          </a:xfrm>
        </p:spPr>
        <p:txBody>
          <a:bodyPr/>
          <a:lstStyle/>
          <a:p>
            <a:r>
              <a:rPr lang="en-US" sz="4400" dirty="0" smtClean="0"/>
              <a:t>Building Smart Apps with</a:t>
            </a:r>
            <a:br>
              <a:rPr lang="en-US" sz="4400" dirty="0" smtClean="0"/>
            </a:br>
            <a:r>
              <a:rPr lang="en-US" sz="4400" dirty="0" smtClean="0"/>
              <a:t>Microsoft Cognitive Services</a:t>
            </a:r>
            <a:endParaRPr lang="en-US" sz="3600" b="1" dirty="0"/>
          </a:p>
        </p:txBody>
      </p:sp>
      <p:sp>
        <p:nvSpPr>
          <p:cNvPr id="5" name="Text Placeholder 4"/>
          <p:cNvSpPr>
            <a:spLocks noGrp="1"/>
          </p:cNvSpPr>
          <p:nvPr>
            <p:ph type="body" sz="quarter" idx="12"/>
          </p:nvPr>
        </p:nvSpPr>
        <p:spPr/>
        <p:txBody>
          <a:bodyPr/>
          <a:lstStyle/>
          <a:p>
            <a:r>
              <a:rPr lang="en-US" dirty="0" smtClean="0"/>
              <a:t>Jeff Prosise</a:t>
            </a:r>
            <a:endParaRPr lang="en-US" dirty="0"/>
          </a:p>
          <a:p>
            <a:r>
              <a:rPr lang="en-US" sz="2400" dirty="0" smtClean="0"/>
              <a:t>jeffpro@wintellect.com</a:t>
            </a:r>
            <a:endParaRPr lang="en-US" sz="2400" dirty="0"/>
          </a:p>
        </p:txBody>
      </p:sp>
    </p:spTree>
    <p:extLst>
      <p:ext uri="{BB962C8B-B14F-4D97-AF65-F5344CB8AC3E}">
        <p14:creationId xmlns:p14="http://schemas.microsoft.com/office/powerpoint/2010/main" val="3843575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JSON Output</a:t>
            </a:r>
            <a:endParaRPr lang="en-US" dirty="0"/>
          </a:p>
        </p:txBody>
      </p:sp>
      <p:sp>
        <p:nvSpPr>
          <p:cNvPr id="4" name="TextBox 3"/>
          <p:cNvSpPr txBox="1"/>
          <p:nvPr/>
        </p:nvSpPr>
        <p:spPr>
          <a:xfrm>
            <a:off x="274639" y="1363662"/>
            <a:ext cx="11889564" cy="5496889"/>
          </a:xfrm>
          <a:prstGeom prst="rect">
            <a:avLst/>
          </a:prstGeom>
          <a:noFill/>
        </p:spPr>
        <p:txBody>
          <a:bodyPr wrap="square" lIns="182880" tIns="146304" rIns="182880" bIns="146304" rtlCol="0">
            <a:spAutoFit/>
          </a:bodyPr>
          <a:lstStyle/>
          <a:p>
            <a:r>
              <a:rPr lang="en-US" sz="2000" dirty="0">
                <a:latin typeface="Lucida Console" panose="020B0609040504020204" pitchFamily="49" charset="0"/>
              </a:rPr>
              <a:t>{</a:t>
            </a:r>
          </a:p>
          <a:p>
            <a:r>
              <a:rPr lang="en-US" sz="2000" dirty="0">
                <a:latin typeface="Lucida Console" panose="020B0609040504020204" pitchFamily="49" charset="0"/>
              </a:rPr>
              <a:t>  "description": {</a:t>
            </a:r>
          </a:p>
          <a:p>
            <a:r>
              <a:rPr lang="en-US" sz="2000" dirty="0">
                <a:latin typeface="Lucida Console" panose="020B0609040504020204" pitchFamily="49" charset="0"/>
              </a:rPr>
              <a:t>    "tags": </a:t>
            </a:r>
            <a:r>
              <a:rPr lang="en-US" sz="2000" dirty="0" smtClean="0">
                <a:latin typeface="Lucida Console" panose="020B0609040504020204" pitchFamily="49" charset="0"/>
              </a:rPr>
              <a:t>[ "</a:t>
            </a:r>
            <a:r>
              <a:rPr lang="en-US" sz="2000" dirty="0">
                <a:latin typeface="Lucida Console" panose="020B0609040504020204" pitchFamily="49" charset="0"/>
              </a:rPr>
              <a:t>man</a:t>
            </a:r>
            <a:r>
              <a:rPr lang="en-US" sz="2000" dirty="0" smtClean="0">
                <a:latin typeface="Lucida Console" panose="020B0609040504020204" pitchFamily="49" charset="0"/>
              </a:rPr>
              <a:t>", "</a:t>
            </a:r>
            <a:r>
              <a:rPr lang="en-US" sz="2000" dirty="0">
                <a:latin typeface="Lucida Console" panose="020B0609040504020204" pitchFamily="49" charset="0"/>
              </a:rPr>
              <a:t>dune</a:t>
            </a:r>
            <a:r>
              <a:rPr lang="en-US" sz="2000" dirty="0" smtClean="0">
                <a:latin typeface="Lucida Console" panose="020B0609040504020204" pitchFamily="49" charset="0"/>
              </a:rPr>
              <a:t>", "</a:t>
            </a:r>
            <a:r>
              <a:rPr lang="en-US" sz="2000" dirty="0">
                <a:latin typeface="Lucida Console" panose="020B0609040504020204" pitchFamily="49" charset="0"/>
              </a:rPr>
              <a:t>riding</a:t>
            </a:r>
            <a:r>
              <a:rPr lang="en-US" sz="2000" dirty="0" smtClean="0">
                <a:latin typeface="Lucida Console" panose="020B0609040504020204" pitchFamily="49" charset="0"/>
              </a:rPr>
              <a:t>", "</a:t>
            </a:r>
            <a:r>
              <a:rPr lang="en-US" sz="2000" dirty="0">
                <a:latin typeface="Lucida Console" panose="020B0609040504020204" pitchFamily="49" charset="0"/>
              </a:rPr>
              <a:t>board</a:t>
            </a:r>
            <a:r>
              <a:rPr lang="en-US" sz="2000" dirty="0" smtClean="0">
                <a:latin typeface="Lucida Console" panose="020B0609040504020204" pitchFamily="49" charset="0"/>
              </a:rPr>
              <a:t>", "</a:t>
            </a:r>
            <a:r>
              <a:rPr lang="en-US" sz="2000" dirty="0">
                <a:latin typeface="Lucida Console" panose="020B0609040504020204" pitchFamily="49" charset="0"/>
              </a:rPr>
              <a:t>hill</a:t>
            </a:r>
            <a:r>
              <a:rPr lang="en-US" sz="2000" dirty="0" smtClean="0">
                <a:latin typeface="Lucida Console" panose="020B0609040504020204" pitchFamily="49" charset="0"/>
              </a:rPr>
              <a:t>", ..., "</a:t>
            </a:r>
            <a:r>
              <a:rPr lang="en-US" sz="2000" dirty="0">
                <a:latin typeface="Lucida Console" panose="020B0609040504020204" pitchFamily="49" charset="0"/>
              </a:rPr>
              <a:t>sand</a:t>
            </a:r>
            <a:r>
              <a:rPr lang="en-US" sz="2000" dirty="0" smtClean="0">
                <a:latin typeface="Lucida Console" panose="020B0609040504020204" pitchFamily="49" charset="0"/>
              </a:rPr>
              <a:t>" ],</a:t>
            </a:r>
            <a:endParaRPr lang="en-US" sz="2000" dirty="0">
              <a:latin typeface="Lucida Console" panose="020B0609040504020204" pitchFamily="49" charset="0"/>
            </a:endParaRPr>
          </a:p>
          <a:p>
            <a:r>
              <a:rPr lang="en-US" sz="2000" dirty="0">
                <a:latin typeface="Lucida Console" panose="020B0609040504020204" pitchFamily="49" charset="0"/>
              </a:rPr>
              <a:t>    "captions": [</a:t>
            </a:r>
          </a:p>
          <a:p>
            <a:r>
              <a:rPr lang="en-US" sz="2000" dirty="0">
                <a:latin typeface="Lucida Console" panose="020B0609040504020204" pitchFamily="49" charset="0"/>
              </a:rPr>
              <a:t>      {</a:t>
            </a:r>
          </a:p>
          <a:p>
            <a:r>
              <a:rPr lang="en-US" sz="2000" dirty="0">
                <a:latin typeface="Lucida Console" panose="020B0609040504020204" pitchFamily="49" charset="0"/>
              </a:rPr>
              <a:t>        "text": "a man riding a skateboard in the sand",</a:t>
            </a:r>
          </a:p>
          <a:p>
            <a:r>
              <a:rPr lang="en-US" sz="2000" dirty="0">
                <a:latin typeface="Lucida Console" panose="020B0609040504020204" pitchFamily="49" charset="0"/>
              </a:rPr>
              <a:t>        "confidence": 0.66107721083049154</a:t>
            </a:r>
          </a:p>
          <a:p>
            <a:r>
              <a:rPr lang="en-US" sz="2000" dirty="0">
                <a:latin typeface="Lucida Console" panose="020B0609040504020204" pitchFamily="49" charset="0"/>
              </a:rPr>
              <a:t>      }</a:t>
            </a:r>
          </a:p>
          <a:p>
            <a:r>
              <a:rPr lang="en-US" sz="2000" dirty="0">
                <a:latin typeface="Lucida Console" panose="020B0609040504020204" pitchFamily="49" charset="0"/>
              </a:rPr>
              <a:t>    ]</a:t>
            </a:r>
          </a:p>
          <a:p>
            <a:r>
              <a:rPr lang="en-US" sz="2000" dirty="0">
                <a:latin typeface="Lucida Console" panose="020B0609040504020204" pitchFamily="49" charset="0"/>
              </a:rPr>
              <a:t>  },</a:t>
            </a:r>
          </a:p>
          <a:p>
            <a:r>
              <a:rPr lang="en-US" sz="2000" dirty="0">
                <a:latin typeface="Lucida Console" panose="020B0609040504020204" pitchFamily="49" charset="0"/>
              </a:rPr>
              <a:t>  "</a:t>
            </a:r>
            <a:r>
              <a:rPr lang="en-US" sz="2000" dirty="0" err="1">
                <a:latin typeface="Lucida Console" panose="020B0609040504020204" pitchFamily="49" charset="0"/>
              </a:rPr>
              <a:t>requestId</a:t>
            </a:r>
            <a:r>
              <a:rPr lang="en-US" sz="2000" dirty="0">
                <a:latin typeface="Lucida Console" panose="020B0609040504020204" pitchFamily="49" charset="0"/>
              </a:rPr>
              <a:t>": "03501f93-a0ba-4205-a778-6e02cce2b509",</a:t>
            </a:r>
          </a:p>
          <a:p>
            <a:r>
              <a:rPr lang="en-US" sz="2000" dirty="0">
                <a:latin typeface="Lucida Console" panose="020B0609040504020204" pitchFamily="49" charset="0"/>
              </a:rPr>
              <a:t>  "metadata": {</a:t>
            </a:r>
          </a:p>
          <a:p>
            <a:r>
              <a:rPr lang="en-US" sz="2000" dirty="0">
                <a:latin typeface="Lucida Console" panose="020B0609040504020204" pitchFamily="49" charset="0"/>
              </a:rPr>
              <a:t>    "width": 3072,</a:t>
            </a:r>
          </a:p>
          <a:p>
            <a:r>
              <a:rPr lang="en-US" sz="2000" dirty="0">
                <a:latin typeface="Lucida Console" panose="020B0609040504020204" pitchFamily="49" charset="0"/>
              </a:rPr>
              <a:t>    "height": 2304,</a:t>
            </a:r>
          </a:p>
          <a:p>
            <a:r>
              <a:rPr lang="en-US" sz="2000" dirty="0">
                <a:latin typeface="Lucida Console" panose="020B0609040504020204" pitchFamily="49" charset="0"/>
              </a:rPr>
              <a:t>    "format": "Jpeg"</a:t>
            </a:r>
          </a:p>
          <a:p>
            <a:r>
              <a:rPr lang="en-US" sz="2000" dirty="0">
                <a:latin typeface="Lucida Console" panose="020B0609040504020204" pitchFamily="49" charset="0"/>
              </a:rPr>
              <a:t>  }</a:t>
            </a:r>
          </a:p>
          <a:p>
            <a:r>
              <a:rPr lang="en-US" sz="2000" dirty="0">
                <a:latin typeface="Lucida Console" panose="020B0609040504020204" pitchFamily="49" charset="0"/>
              </a:rPr>
              <a:t>}</a:t>
            </a:r>
          </a:p>
        </p:txBody>
      </p:sp>
    </p:spTree>
    <p:extLst>
      <p:ext uri="{BB962C8B-B14F-4D97-AF65-F5344CB8AC3E}">
        <p14:creationId xmlns:p14="http://schemas.microsoft.com/office/powerpoint/2010/main" val="1034081591"/>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Captioning an Image (C# with SDK)</a:t>
            </a:r>
            <a:endParaRPr lang="en-US" dirty="0"/>
          </a:p>
        </p:txBody>
      </p:sp>
      <p:sp>
        <p:nvSpPr>
          <p:cNvPr id="4" name="TextBox 3"/>
          <p:cNvSpPr txBox="1"/>
          <p:nvPr/>
        </p:nvSpPr>
        <p:spPr>
          <a:xfrm>
            <a:off x="274639" y="1363662"/>
            <a:ext cx="11889564" cy="4881336"/>
          </a:xfrm>
          <a:prstGeom prst="rect">
            <a:avLst/>
          </a:prstGeom>
          <a:noFill/>
        </p:spPr>
        <p:txBody>
          <a:bodyPr wrap="square" lIns="182880" tIns="146304" rIns="182880" bIns="146304" rtlCol="0">
            <a:spAutoFit/>
          </a:bodyPr>
          <a:lstStyle/>
          <a:p>
            <a:r>
              <a:rPr lang="en-US" sz="2000" dirty="0" err="1" smtClean="0">
                <a:latin typeface="Lucida Console" panose="020B0609040504020204" pitchFamily="49" charset="0"/>
              </a:rPr>
              <a:t>var</a:t>
            </a:r>
            <a:r>
              <a:rPr lang="en-US" sz="2000" dirty="0" smtClean="0">
                <a:latin typeface="Lucida Console" panose="020B0609040504020204" pitchFamily="49" charset="0"/>
              </a:rPr>
              <a:t> vision = new </a:t>
            </a:r>
            <a:r>
              <a:rPr lang="en-US" sz="2000" dirty="0" err="1" smtClean="0">
                <a:latin typeface="Lucida Console" panose="020B0609040504020204" pitchFamily="49" charset="0"/>
              </a:rPr>
              <a:t>VisionServiceClient</a:t>
            </a:r>
            <a:r>
              <a:rPr lang="en-US" sz="2000" dirty="0" smtClean="0">
                <a:latin typeface="Lucida Console" panose="020B0609040504020204" pitchFamily="49" charset="0"/>
              </a:rPr>
              <a:t>("</a:t>
            </a:r>
            <a:r>
              <a:rPr lang="en-US" sz="2000" dirty="0" err="1" smtClean="0">
                <a:latin typeface="Lucida Console" panose="020B0609040504020204" pitchFamily="49" charset="0"/>
              </a:rPr>
              <a:t>subscription_key</a:t>
            </a:r>
            <a:r>
              <a:rPr lang="en-US" sz="2000" dirty="0" smtClean="0">
                <a:latin typeface="Lucida Console" panose="020B0609040504020204" pitchFamily="49" charset="0"/>
              </a:rPr>
              <a:t>");</a:t>
            </a:r>
          </a:p>
          <a:p>
            <a:r>
              <a:rPr lang="en-US" sz="2000" dirty="0" err="1" smtClean="0">
                <a:latin typeface="Lucida Console" panose="020B0609040504020204" pitchFamily="49" charset="0"/>
              </a:rPr>
              <a:t>var</a:t>
            </a:r>
            <a:r>
              <a:rPr lang="en-US" sz="2000" dirty="0" smtClean="0">
                <a:latin typeface="Lucida Console" panose="020B0609040504020204" pitchFamily="49" charset="0"/>
              </a:rPr>
              <a:t> features = new </a:t>
            </a:r>
            <a:r>
              <a:rPr lang="en-US" sz="2000" dirty="0" err="1">
                <a:latin typeface="Lucida Console" panose="020B0609040504020204" pitchFamily="49" charset="0"/>
              </a:rPr>
              <a:t>VisualFeature</a:t>
            </a:r>
            <a:r>
              <a:rPr lang="en-US" sz="2000" dirty="0">
                <a:latin typeface="Lucida Console" panose="020B0609040504020204" pitchFamily="49" charset="0"/>
              </a:rPr>
              <a:t>[] { </a:t>
            </a:r>
            <a:r>
              <a:rPr lang="en-US" sz="2000" dirty="0" err="1">
                <a:latin typeface="Lucida Console" panose="020B0609040504020204" pitchFamily="49" charset="0"/>
              </a:rPr>
              <a:t>VisualFeature.Description</a:t>
            </a:r>
            <a:r>
              <a:rPr lang="en-US" sz="2000" dirty="0">
                <a:latin typeface="Lucida Console" panose="020B0609040504020204" pitchFamily="49" charset="0"/>
              </a:rPr>
              <a:t> };</a:t>
            </a:r>
          </a:p>
          <a:p>
            <a:endParaRPr lang="en-US" sz="2000" dirty="0" smtClean="0">
              <a:latin typeface="Lucida Console" panose="020B0609040504020204" pitchFamily="49" charset="0"/>
            </a:endParaRPr>
          </a:p>
          <a:p>
            <a:r>
              <a:rPr lang="en-US" sz="2000" dirty="0" err="1" smtClean="0">
                <a:latin typeface="Lucida Console" panose="020B0609040504020204" pitchFamily="49" charset="0"/>
              </a:rPr>
              <a:t>var</a:t>
            </a:r>
            <a:r>
              <a:rPr lang="en-US" sz="2000" dirty="0" smtClean="0">
                <a:latin typeface="Lucida Console" panose="020B0609040504020204" pitchFamily="49" charset="0"/>
              </a:rPr>
              <a:t> result = await </a:t>
            </a:r>
            <a:r>
              <a:rPr lang="en-US" sz="2000" dirty="0" err="1" smtClean="0">
                <a:latin typeface="Lucida Console" panose="020B0609040504020204" pitchFamily="49" charset="0"/>
              </a:rPr>
              <a:t>vision.AnalyzeImageAsync</a:t>
            </a:r>
            <a:r>
              <a:rPr lang="en-US" sz="2000" dirty="0" smtClean="0">
                <a:latin typeface="Lucida Console" panose="020B0609040504020204" pitchFamily="49" charset="0"/>
              </a:rPr>
              <a:t> (</a:t>
            </a:r>
          </a:p>
          <a:p>
            <a:r>
              <a:rPr lang="en-US" sz="2000" dirty="0">
                <a:latin typeface="Lucida Console" panose="020B0609040504020204" pitchFamily="49" charset="0"/>
              </a:rPr>
              <a:t> </a:t>
            </a:r>
            <a:r>
              <a:rPr lang="en-US" sz="2000" dirty="0" smtClean="0">
                <a:latin typeface="Lucida Console" panose="020B0609040504020204" pitchFamily="49" charset="0"/>
              </a:rPr>
              <a:t>   "</a:t>
            </a:r>
            <a:r>
              <a:rPr lang="en-US" sz="2000" dirty="0">
                <a:latin typeface="Lucida Console" panose="020B0609040504020204" pitchFamily="49" charset="0"/>
              </a:rPr>
              <a:t>https://intellipix.blob.core.windows.net/photos/Dubai.jpg</a:t>
            </a:r>
            <a:r>
              <a:rPr lang="en-US" sz="2000" dirty="0" smtClean="0">
                <a:latin typeface="Lucida Console" panose="020B0609040504020204" pitchFamily="49" charset="0"/>
              </a:rPr>
              <a:t>"},</a:t>
            </a:r>
          </a:p>
          <a:p>
            <a:r>
              <a:rPr lang="en-US" sz="2000" dirty="0">
                <a:latin typeface="Lucida Console" panose="020B0609040504020204" pitchFamily="49" charset="0"/>
              </a:rPr>
              <a:t> </a:t>
            </a:r>
            <a:r>
              <a:rPr lang="en-US" sz="2000" dirty="0" smtClean="0">
                <a:latin typeface="Lucida Console" panose="020B0609040504020204" pitchFamily="49" charset="0"/>
              </a:rPr>
              <a:t>   features</a:t>
            </a:r>
          </a:p>
          <a:p>
            <a:r>
              <a:rPr lang="en-US" sz="2000" dirty="0" smtClean="0">
                <a:latin typeface="Lucida Console" panose="020B0609040504020204" pitchFamily="49" charset="0"/>
              </a:rPr>
              <a:t>);</a:t>
            </a:r>
            <a:endParaRPr lang="en-US" sz="2000" dirty="0">
              <a:latin typeface="Lucida Console" panose="020B0609040504020204" pitchFamily="49" charset="0"/>
            </a:endParaRPr>
          </a:p>
          <a:p>
            <a:endParaRPr lang="en-US" sz="2000" dirty="0">
              <a:latin typeface="Lucida Console" panose="020B0609040504020204" pitchFamily="49" charset="0"/>
            </a:endParaRPr>
          </a:p>
          <a:p>
            <a:r>
              <a:rPr lang="en-US" sz="2000" dirty="0">
                <a:latin typeface="Lucida Console" panose="020B0609040504020204" pitchFamily="49" charset="0"/>
              </a:rPr>
              <a:t>string caption = </a:t>
            </a:r>
            <a:r>
              <a:rPr lang="en-US" sz="2000" dirty="0" err="1">
                <a:latin typeface="Lucida Console" panose="020B0609040504020204" pitchFamily="49" charset="0"/>
              </a:rPr>
              <a:t>result.Description.Captions</a:t>
            </a:r>
            <a:r>
              <a:rPr lang="en-US" sz="2000" dirty="0">
                <a:latin typeface="Lucida Console" panose="020B0609040504020204" pitchFamily="49" charset="0"/>
              </a:rPr>
              <a:t>[0].Text);</a:t>
            </a:r>
          </a:p>
          <a:p>
            <a:endParaRPr lang="en-US" sz="2000" dirty="0">
              <a:latin typeface="Lucida Console" panose="020B0609040504020204" pitchFamily="49" charset="0"/>
            </a:endParaRPr>
          </a:p>
          <a:p>
            <a:r>
              <a:rPr lang="en-US" sz="2000" dirty="0" err="1">
                <a:latin typeface="Lucida Console" panose="020B0609040504020204" pitchFamily="49" charset="0"/>
              </a:rPr>
              <a:t>foreach</a:t>
            </a:r>
            <a:r>
              <a:rPr lang="en-US" sz="2000" dirty="0">
                <a:latin typeface="Lucida Console" panose="020B0609040504020204" pitchFamily="49" charset="0"/>
              </a:rPr>
              <a:t> (string tag in </a:t>
            </a:r>
            <a:r>
              <a:rPr lang="en-US" sz="2000" dirty="0" err="1">
                <a:latin typeface="Lucida Console" panose="020B0609040504020204" pitchFamily="49" charset="0"/>
              </a:rPr>
              <a:t>result.Description.Tags</a:t>
            </a:r>
            <a:r>
              <a:rPr lang="en-US" sz="2000" dirty="0">
                <a:latin typeface="Lucida Console" panose="020B0609040504020204" pitchFamily="49" charset="0"/>
              </a:rPr>
              <a:t>)</a:t>
            </a:r>
          </a:p>
          <a:p>
            <a:r>
              <a:rPr lang="en-US" sz="2000" dirty="0">
                <a:latin typeface="Lucida Console" panose="020B0609040504020204" pitchFamily="49" charset="0"/>
              </a:rPr>
              <a:t>{</a:t>
            </a:r>
          </a:p>
          <a:p>
            <a:r>
              <a:rPr lang="en-US" sz="2000" dirty="0">
                <a:latin typeface="Lucida Console" panose="020B0609040504020204" pitchFamily="49" charset="0"/>
              </a:rPr>
              <a:t>    // tag holds descriptive tag for image (e.g., </a:t>
            </a:r>
            <a:r>
              <a:rPr lang="en-US" sz="2000" dirty="0" smtClean="0">
                <a:latin typeface="Lucida Console" panose="020B0609040504020204" pitchFamily="49" charset="0"/>
              </a:rPr>
              <a:t>"sand")</a:t>
            </a:r>
            <a:endParaRPr lang="en-US" sz="2000" dirty="0">
              <a:latin typeface="Lucida Console" panose="020B0609040504020204" pitchFamily="49" charset="0"/>
            </a:endParaRPr>
          </a:p>
          <a:p>
            <a:r>
              <a:rPr lang="en-US" sz="2000" dirty="0">
                <a:latin typeface="Lucida Console" panose="020B0609040504020204" pitchFamily="49" charset="0"/>
              </a:rPr>
              <a:t>}</a:t>
            </a:r>
          </a:p>
          <a:p>
            <a:pPr>
              <a:lnSpc>
                <a:spcPct val="90000"/>
              </a:lnSpc>
              <a:spcAft>
                <a:spcPts val="600"/>
              </a:spcAft>
            </a:pPr>
            <a:endParaRPr lang="en-US" sz="2000" dirty="0" err="1" smtClean="0">
              <a:gradFill>
                <a:gsLst>
                  <a:gs pos="2917">
                    <a:schemeClr val="tx1"/>
                  </a:gs>
                  <a:gs pos="30000">
                    <a:schemeClr val="tx1"/>
                  </a:gs>
                </a:gsLst>
                <a:lin ang="5400000" scaled="0"/>
              </a:gradFill>
              <a:latin typeface="Lucida Console" panose="020B0609040504020204" pitchFamily="49" charset="0"/>
            </a:endParaRPr>
          </a:p>
        </p:txBody>
      </p:sp>
    </p:spTree>
    <p:extLst>
      <p:ext uri="{BB962C8B-B14F-4D97-AF65-F5344CB8AC3E}">
        <p14:creationId xmlns:p14="http://schemas.microsoft.com/office/powerpoint/2010/main" val="2896001298"/>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Captioning an Image (Node.js)</a:t>
            </a:r>
            <a:endParaRPr lang="en-US" dirty="0"/>
          </a:p>
        </p:txBody>
      </p:sp>
      <p:sp>
        <p:nvSpPr>
          <p:cNvPr id="4" name="TextBox 3"/>
          <p:cNvSpPr txBox="1"/>
          <p:nvPr/>
        </p:nvSpPr>
        <p:spPr>
          <a:xfrm>
            <a:off x="274639" y="1363662"/>
            <a:ext cx="11889564" cy="5004447"/>
          </a:xfrm>
          <a:prstGeom prst="rect">
            <a:avLst/>
          </a:prstGeom>
          <a:noFill/>
        </p:spPr>
        <p:txBody>
          <a:bodyPr wrap="square" lIns="182880" tIns="146304" rIns="182880" bIns="146304" rtlCol="0">
            <a:spAutoFit/>
          </a:bodyPr>
          <a:lstStyle/>
          <a:p>
            <a:r>
              <a:rPr lang="en-US" dirty="0" err="1">
                <a:latin typeface="Lucida Console" panose="020B0609040504020204" pitchFamily="49" charset="0"/>
              </a:rPr>
              <a:t>var</a:t>
            </a:r>
            <a:r>
              <a:rPr lang="en-US" dirty="0">
                <a:latin typeface="Lucida Console" panose="020B0609040504020204" pitchFamily="49" charset="0"/>
              </a:rPr>
              <a:t> options = {</a:t>
            </a:r>
          </a:p>
          <a:p>
            <a:r>
              <a:rPr lang="en-US" dirty="0">
                <a:latin typeface="Lucida Console" panose="020B0609040504020204" pitchFamily="49" charset="0"/>
              </a:rPr>
              <a:t>    url: "</a:t>
            </a:r>
            <a:r>
              <a:rPr lang="en-US" dirty="0" smtClean="0">
                <a:latin typeface="Lucida Console" panose="020B0609040504020204" pitchFamily="49" charset="0"/>
              </a:rPr>
              <a:t>https</a:t>
            </a:r>
            <a:r>
              <a:rPr lang="en-US" dirty="0">
                <a:latin typeface="Lucida Console" panose="020B0609040504020204" pitchFamily="49" charset="0"/>
              </a:rPr>
              <a:t>://westus.api.cognitive.microsoft.com/vision/v1.0/analyze",</a:t>
            </a:r>
          </a:p>
          <a:p>
            <a:r>
              <a:rPr lang="en-US" dirty="0">
                <a:latin typeface="Lucida Console" panose="020B0609040504020204" pitchFamily="49" charset="0"/>
              </a:rPr>
              <a:t>    </a:t>
            </a:r>
            <a:r>
              <a:rPr lang="en-US" dirty="0" err="1">
                <a:latin typeface="Lucida Console" panose="020B0609040504020204" pitchFamily="49" charset="0"/>
              </a:rPr>
              <a:t>qs</a:t>
            </a:r>
            <a:r>
              <a:rPr lang="en-US" dirty="0">
                <a:latin typeface="Lucida Console" panose="020B0609040504020204" pitchFamily="49" charset="0"/>
              </a:rPr>
              <a:t>: { </a:t>
            </a:r>
            <a:r>
              <a:rPr lang="en-US" dirty="0" err="1">
                <a:latin typeface="Lucida Console" panose="020B0609040504020204" pitchFamily="49" charset="0"/>
              </a:rPr>
              <a:t>visualFeatures</a:t>
            </a:r>
            <a:r>
              <a:rPr lang="en-US" dirty="0">
                <a:latin typeface="Lucida Console" panose="020B0609040504020204" pitchFamily="49" charset="0"/>
              </a:rPr>
              <a:t>: "Description" },</a:t>
            </a:r>
          </a:p>
          <a:p>
            <a:r>
              <a:rPr lang="en-US" dirty="0">
                <a:latin typeface="Lucida Console" panose="020B0609040504020204" pitchFamily="49" charset="0"/>
              </a:rPr>
              <a:t>    method: </a:t>
            </a:r>
            <a:r>
              <a:rPr lang="en-US" dirty="0" smtClean="0">
                <a:latin typeface="Lucida Console" panose="020B0609040504020204" pitchFamily="49" charset="0"/>
              </a:rPr>
              <a:t>"POST</a:t>
            </a:r>
            <a:r>
              <a:rPr lang="en-US" dirty="0">
                <a:latin typeface="Lucida Console" panose="020B0609040504020204" pitchFamily="49" charset="0"/>
              </a:rPr>
              <a:t>"</a:t>
            </a:r>
            <a:r>
              <a:rPr lang="en-US" dirty="0" smtClean="0">
                <a:latin typeface="Lucida Console" panose="020B0609040504020204" pitchFamily="49" charset="0"/>
              </a:rPr>
              <a:t>,</a:t>
            </a:r>
            <a:endParaRPr lang="en-US" dirty="0">
              <a:latin typeface="Lucida Console" panose="020B0609040504020204" pitchFamily="49" charset="0"/>
            </a:endParaRPr>
          </a:p>
          <a:p>
            <a:r>
              <a:rPr lang="en-US" dirty="0">
                <a:latin typeface="Lucida Console" panose="020B0609040504020204" pitchFamily="49" charset="0"/>
              </a:rPr>
              <a:t>    headers: {</a:t>
            </a:r>
          </a:p>
          <a:p>
            <a:r>
              <a:rPr lang="en-US" dirty="0">
                <a:latin typeface="Lucida Console" panose="020B0609040504020204" pitchFamily="49" charset="0"/>
              </a:rPr>
              <a:t>        </a:t>
            </a:r>
            <a:r>
              <a:rPr lang="en-US" dirty="0" smtClean="0">
                <a:latin typeface="Lucida Console" panose="020B0609040504020204" pitchFamily="49" charset="0"/>
              </a:rPr>
              <a:t>"Content-Type</a:t>
            </a:r>
            <a:r>
              <a:rPr lang="en-US" dirty="0">
                <a:latin typeface="Lucida Console" panose="020B0609040504020204" pitchFamily="49" charset="0"/>
              </a:rPr>
              <a:t>"</a:t>
            </a:r>
            <a:r>
              <a:rPr lang="en-US" dirty="0" smtClean="0">
                <a:latin typeface="Lucida Console" panose="020B0609040504020204" pitchFamily="49" charset="0"/>
              </a:rPr>
              <a:t>: </a:t>
            </a:r>
            <a:r>
              <a:rPr lang="en-US" dirty="0">
                <a:latin typeface="Lucida Console" panose="020B0609040504020204" pitchFamily="49" charset="0"/>
              </a:rPr>
              <a:t>"</a:t>
            </a:r>
            <a:r>
              <a:rPr lang="en-US" dirty="0" smtClean="0">
                <a:latin typeface="Lucida Console" panose="020B0609040504020204" pitchFamily="49" charset="0"/>
              </a:rPr>
              <a:t>application/</a:t>
            </a:r>
            <a:r>
              <a:rPr lang="en-US" dirty="0" err="1" smtClean="0">
                <a:latin typeface="Lucida Console" panose="020B0609040504020204" pitchFamily="49" charset="0"/>
              </a:rPr>
              <a:t>json</a:t>
            </a:r>
            <a:r>
              <a:rPr lang="en-US" dirty="0">
                <a:latin typeface="Lucida Console" panose="020B0609040504020204" pitchFamily="49" charset="0"/>
              </a:rPr>
              <a:t>"</a:t>
            </a:r>
            <a:r>
              <a:rPr lang="en-US" dirty="0" smtClean="0">
                <a:latin typeface="Lucida Console" panose="020B0609040504020204" pitchFamily="49" charset="0"/>
              </a:rPr>
              <a:t>,</a:t>
            </a:r>
            <a:endParaRPr lang="en-US" dirty="0">
              <a:latin typeface="Lucida Console" panose="020B0609040504020204" pitchFamily="49" charset="0"/>
            </a:endParaRPr>
          </a:p>
          <a:p>
            <a:r>
              <a:rPr lang="en-US" dirty="0">
                <a:latin typeface="Lucida Console" panose="020B0609040504020204" pitchFamily="49" charset="0"/>
              </a:rPr>
              <a:t>        </a:t>
            </a:r>
            <a:r>
              <a:rPr lang="en-US" dirty="0" smtClean="0">
                <a:latin typeface="Lucida Console" panose="020B0609040504020204" pitchFamily="49" charset="0"/>
              </a:rPr>
              <a:t>"</a:t>
            </a:r>
            <a:r>
              <a:rPr lang="en-US" dirty="0" err="1" smtClean="0">
                <a:latin typeface="Lucida Console" panose="020B0609040504020204" pitchFamily="49" charset="0"/>
              </a:rPr>
              <a:t>Ocp</a:t>
            </a:r>
            <a:r>
              <a:rPr lang="en-US" dirty="0" smtClean="0">
                <a:latin typeface="Lucida Console" panose="020B0609040504020204" pitchFamily="49" charset="0"/>
              </a:rPr>
              <a:t>-</a:t>
            </a:r>
            <a:r>
              <a:rPr lang="en-US" dirty="0" err="1" smtClean="0">
                <a:latin typeface="Lucida Console" panose="020B0609040504020204" pitchFamily="49" charset="0"/>
              </a:rPr>
              <a:t>Apim</a:t>
            </a:r>
            <a:r>
              <a:rPr lang="en-US" dirty="0" smtClean="0">
                <a:latin typeface="Lucida Console" panose="020B0609040504020204" pitchFamily="49" charset="0"/>
              </a:rPr>
              <a:t>-Subscription-Key</a:t>
            </a:r>
            <a:r>
              <a:rPr lang="en-US" dirty="0">
                <a:latin typeface="Lucida Console" panose="020B0609040504020204" pitchFamily="49" charset="0"/>
              </a:rPr>
              <a:t>"</a:t>
            </a:r>
            <a:r>
              <a:rPr lang="en-US" dirty="0" smtClean="0">
                <a:latin typeface="Lucida Console" panose="020B0609040504020204" pitchFamily="49" charset="0"/>
              </a:rPr>
              <a:t>: </a:t>
            </a:r>
            <a:r>
              <a:rPr lang="en-US" dirty="0">
                <a:latin typeface="Lucida Console" panose="020B0609040504020204" pitchFamily="49" charset="0"/>
              </a:rPr>
              <a:t>"</a:t>
            </a:r>
            <a:r>
              <a:rPr lang="en-US" dirty="0" err="1" smtClean="0">
                <a:latin typeface="Lucida Console" panose="020B0609040504020204" pitchFamily="49" charset="0"/>
              </a:rPr>
              <a:t>subscription_key</a:t>
            </a:r>
            <a:r>
              <a:rPr lang="en-US" dirty="0">
                <a:latin typeface="Lucida Console" panose="020B0609040504020204" pitchFamily="49" charset="0"/>
              </a:rPr>
              <a:t>"</a:t>
            </a:r>
          </a:p>
          <a:p>
            <a:r>
              <a:rPr lang="en-US" dirty="0">
                <a:latin typeface="Lucida Console" panose="020B0609040504020204" pitchFamily="49" charset="0"/>
              </a:rPr>
              <a:t>    },</a:t>
            </a:r>
          </a:p>
          <a:p>
            <a:r>
              <a:rPr lang="en-US" dirty="0" smtClean="0">
                <a:latin typeface="Lucida Console" panose="020B0609040504020204" pitchFamily="49" charset="0"/>
              </a:rPr>
              <a:t>    body</a:t>
            </a:r>
            <a:r>
              <a:rPr lang="en-US" dirty="0">
                <a:latin typeface="Lucida Console" panose="020B0609040504020204" pitchFamily="49" charset="0"/>
              </a:rPr>
              <a:t>: </a:t>
            </a:r>
            <a:r>
              <a:rPr lang="en-US" dirty="0" smtClean="0">
                <a:latin typeface="Lucida Console" panose="020B0609040504020204" pitchFamily="49" charset="0"/>
              </a:rPr>
              <a:t>{ url</a:t>
            </a:r>
            <a:r>
              <a:rPr lang="en-US" dirty="0">
                <a:latin typeface="Lucida Console" panose="020B0609040504020204" pitchFamily="49" charset="0"/>
              </a:rPr>
              <a:t>: "https://intellipix.blob.core.windows.net/photos/Dubai.jpg" </a:t>
            </a:r>
            <a:r>
              <a:rPr lang="en-US" dirty="0" smtClean="0">
                <a:latin typeface="Lucida Console" panose="020B0609040504020204" pitchFamily="49" charset="0"/>
              </a:rPr>
              <a:t>},</a:t>
            </a:r>
            <a:endParaRPr lang="en-US" dirty="0">
              <a:latin typeface="Lucida Console" panose="020B0609040504020204" pitchFamily="49" charset="0"/>
            </a:endParaRPr>
          </a:p>
          <a:p>
            <a:r>
              <a:rPr lang="en-US" dirty="0" smtClean="0">
                <a:latin typeface="Lucida Console" panose="020B0609040504020204" pitchFamily="49" charset="0"/>
              </a:rPr>
              <a:t>    </a:t>
            </a:r>
            <a:r>
              <a:rPr lang="en-US" dirty="0" err="1" smtClean="0">
                <a:latin typeface="Lucida Console" panose="020B0609040504020204" pitchFamily="49" charset="0"/>
              </a:rPr>
              <a:t>json</a:t>
            </a:r>
            <a:r>
              <a:rPr lang="en-US" dirty="0" smtClean="0">
                <a:latin typeface="Lucida Console" panose="020B0609040504020204" pitchFamily="49" charset="0"/>
              </a:rPr>
              <a:t>: true</a:t>
            </a:r>
          </a:p>
          <a:p>
            <a:r>
              <a:rPr lang="en-US" dirty="0" smtClean="0">
                <a:latin typeface="Lucida Console" panose="020B0609040504020204" pitchFamily="49" charset="0"/>
              </a:rPr>
              <a:t>};</a:t>
            </a:r>
          </a:p>
          <a:p>
            <a:endParaRPr lang="en-US" dirty="0">
              <a:latin typeface="Lucida Console" panose="020B0609040504020204" pitchFamily="49" charset="0"/>
            </a:endParaRPr>
          </a:p>
          <a:p>
            <a:r>
              <a:rPr lang="en-US" dirty="0">
                <a:latin typeface="Lucida Console" panose="020B0609040504020204" pitchFamily="49" charset="0"/>
              </a:rPr>
              <a:t>request(options, function(err, response, result) {</a:t>
            </a:r>
          </a:p>
          <a:p>
            <a:r>
              <a:rPr lang="en-US" dirty="0">
                <a:latin typeface="Lucida Console" panose="020B0609040504020204" pitchFamily="49" charset="0"/>
              </a:rPr>
              <a:t>    if(!err) {</a:t>
            </a:r>
          </a:p>
          <a:p>
            <a:r>
              <a:rPr lang="en-US" dirty="0">
                <a:latin typeface="Lucida Console" panose="020B0609040504020204" pitchFamily="49" charset="0"/>
              </a:rPr>
              <a:t>        </a:t>
            </a:r>
            <a:r>
              <a:rPr lang="en-US" dirty="0" err="1">
                <a:latin typeface="Lucida Console" panose="020B0609040504020204" pitchFamily="49" charset="0"/>
              </a:rPr>
              <a:t>var</a:t>
            </a:r>
            <a:r>
              <a:rPr lang="en-US" dirty="0">
                <a:latin typeface="Lucida Console" panose="020B0609040504020204" pitchFamily="49" charset="0"/>
              </a:rPr>
              <a:t> caption = </a:t>
            </a:r>
            <a:r>
              <a:rPr lang="en-US" dirty="0" err="1">
                <a:latin typeface="Lucida Console" panose="020B0609040504020204" pitchFamily="49" charset="0"/>
              </a:rPr>
              <a:t>result.description.captions</a:t>
            </a:r>
            <a:r>
              <a:rPr lang="en-US" dirty="0">
                <a:latin typeface="Lucida Console" panose="020B0609040504020204" pitchFamily="49" charset="0"/>
              </a:rPr>
              <a:t>[0].text;</a:t>
            </a:r>
          </a:p>
          <a:p>
            <a:r>
              <a:rPr lang="en-US" dirty="0">
                <a:latin typeface="Lucida Console" panose="020B0609040504020204" pitchFamily="49" charset="0"/>
              </a:rPr>
              <a:t>    }</a:t>
            </a:r>
          </a:p>
          <a:p>
            <a:r>
              <a:rPr lang="en-US" dirty="0" smtClean="0">
                <a:latin typeface="Lucida Console" panose="020B0609040504020204" pitchFamily="49" charset="0"/>
              </a:rPr>
              <a:t>});</a:t>
            </a:r>
            <a:endParaRPr lang="en-US" dirty="0">
              <a:latin typeface="Lucida Console" panose="020B0609040504020204" pitchFamily="49" charset="0"/>
            </a:endParaRPr>
          </a:p>
        </p:txBody>
      </p:sp>
    </p:spTree>
    <p:extLst>
      <p:ext uri="{BB962C8B-B14F-4D97-AF65-F5344CB8AC3E}">
        <p14:creationId xmlns:p14="http://schemas.microsoft.com/office/powerpoint/2010/main" val="3845962328"/>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Analyzing an Image for Adult Content</a:t>
            </a:r>
            <a:endParaRPr lang="en-US" dirty="0"/>
          </a:p>
        </p:txBody>
      </p:sp>
      <p:sp>
        <p:nvSpPr>
          <p:cNvPr id="4" name="TextBox 3"/>
          <p:cNvSpPr txBox="1"/>
          <p:nvPr/>
        </p:nvSpPr>
        <p:spPr>
          <a:xfrm>
            <a:off x="274639" y="1363662"/>
            <a:ext cx="11889564" cy="2142125"/>
          </a:xfrm>
          <a:prstGeom prst="rect">
            <a:avLst/>
          </a:prstGeom>
          <a:noFill/>
        </p:spPr>
        <p:txBody>
          <a:bodyPr wrap="square" lIns="182880" tIns="146304" rIns="182880" bIns="146304" rtlCol="0">
            <a:spAutoFit/>
          </a:bodyPr>
          <a:lstStyle/>
          <a:p>
            <a:r>
              <a:rPr lang="en-US" sz="2000" dirty="0">
                <a:latin typeface="Lucida Console" panose="020B0609040504020204" pitchFamily="49" charset="0"/>
              </a:rPr>
              <a:t>POST </a:t>
            </a:r>
            <a:r>
              <a:rPr lang="en-US" sz="2000" dirty="0" smtClean="0">
                <a:latin typeface="Lucida Console" panose="020B0609040504020204" pitchFamily="49" charset="0"/>
              </a:rPr>
              <a:t>/vision/v1.0/</a:t>
            </a:r>
            <a:r>
              <a:rPr lang="en-US" sz="2000" dirty="0" err="1" smtClean="0">
                <a:latin typeface="Lucida Console" panose="020B0609040504020204" pitchFamily="49" charset="0"/>
              </a:rPr>
              <a:t>analyze?visualFeatures</a:t>
            </a:r>
            <a:r>
              <a:rPr lang="en-US" sz="2000" dirty="0" smtClean="0">
                <a:latin typeface="Lucida Console" panose="020B0609040504020204" pitchFamily="49" charset="0"/>
              </a:rPr>
              <a:t>=Adult </a:t>
            </a:r>
            <a:r>
              <a:rPr lang="en-US" sz="2000" dirty="0">
                <a:latin typeface="Lucida Console" panose="020B0609040504020204" pitchFamily="49" charset="0"/>
              </a:rPr>
              <a:t>HTTP/1.1</a:t>
            </a:r>
          </a:p>
          <a:p>
            <a:r>
              <a:rPr lang="en-US" sz="2000" dirty="0">
                <a:latin typeface="Lucida Console" panose="020B0609040504020204" pitchFamily="49" charset="0"/>
              </a:rPr>
              <a:t>Content-Type: application/</a:t>
            </a:r>
            <a:r>
              <a:rPr lang="en-US" sz="2000" dirty="0" err="1">
                <a:latin typeface="Lucida Console" panose="020B0609040504020204" pitchFamily="49" charset="0"/>
              </a:rPr>
              <a:t>json</a:t>
            </a:r>
            <a:endParaRPr lang="en-US" sz="2000" dirty="0">
              <a:latin typeface="Lucida Console" panose="020B0609040504020204" pitchFamily="49" charset="0"/>
            </a:endParaRPr>
          </a:p>
          <a:p>
            <a:r>
              <a:rPr lang="en-US" sz="2000" dirty="0">
                <a:latin typeface="Lucida Console" panose="020B0609040504020204" pitchFamily="49" charset="0"/>
              </a:rPr>
              <a:t>Host: </a:t>
            </a:r>
            <a:r>
              <a:rPr lang="en-US" sz="2000" dirty="0" smtClean="0">
                <a:latin typeface="Lucida Console" panose="020B0609040504020204" pitchFamily="49" charset="0"/>
              </a:rPr>
              <a:t>westus.api.cognitive.microsoft.com:443</a:t>
            </a:r>
            <a:endParaRPr lang="en-US" sz="2000" dirty="0">
              <a:latin typeface="Lucida Console" panose="020B0609040504020204" pitchFamily="49" charset="0"/>
            </a:endParaRPr>
          </a:p>
          <a:p>
            <a:r>
              <a:rPr lang="en-US" sz="2000" dirty="0" err="1">
                <a:latin typeface="Lucida Console" panose="020B0609040504020204" pitchFamily="49" charset="0"/>
              </a:rPr>
              <a:t>Ocp</a:t>
            </a:r>
            <a:r>
              <a:rPr lang="en-US" sz="2000" dirty="0">
                <a:latin typeface="Lucida Console" panose="020B0609040504020204" pitchFamily="49" charset="0"/>
              </a:rPr>
              <a:t>-</a:t>
            </a:r>
            <a:r>
              <a:rPr lang="en-US" sz="2000" dirty="0" err="1">
                <a:latin typeface="Lucida Console" panose="020B0609040504020204" pitchFamily="49" charset="0"/>
              </a:rPr>
              <a:t>Apim</a:t>
            </a:r>
            <a:r>
              <a:rPr lang="en-US" sz="2000" dirty="0">
                <a:latin typeface="Lucida Console" panose="020B0609040504020204" pitchFamily="49" charset="0"/>
              </a:rPr>
              <a:t>-Subscription-Key: ••••••••••••••••••••••••••••••••</a:t>
            </a:r>
          </a:p>
          <a:p>
            <a:endParaRPr lang="en-US" sz="2000" dirty="0">
              <a:latin typeface="Lucida Console" panose="020B0609040504020204" pitchFamily="49" charset="0"/>
            </a:endParaRPr>
          </a:p>
          <a:p>
            <a:r>
              <a:rPr lang="en-US" sz="2000" dirty="0">
                <a:latin typeface="Lucida Console" panose="020B0609040504020204" pitchFamily="49" charset="0"/>
              </a:rPr>
              <a:t>{"</a:t>
            </a:r>
            <a:r>
              <a:rPr lang="en-US" sz="2000" dirty="0" err="1">
                <a:latin typeface="Lucida Console" panose="020B0609040504020204" pitchFamily="49" charset="0"/>
              </a:rPr>
              <a:t>url</a:t>
            </a:r>
            <a:r>
              <a:rPr lang="en-US" sz="2000" dirty="0">
                <a:latin typeface="Lucida Console" panose="020B0609040504020204" pitchFamily="49" charset="0"/>
              </a:rPr>
              <a:t>":"https://intellipix.blob.core.windows.net/photos/Dubai.jpg"}</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9437" y="3660316"/>
            <a:ext cx="3657600" cy="2743200"/>
          </a:xfrm>
          <a:prstGeom prst="rect">
            <a:avLst/>
          </a:prstGeom>
        </p:spPr>
      </p:pic>
    </p:spTree>
    <p:extLst>
      <p:ext uri="{BB962C8B-B14F-4D97-AF65-F5344CB8AC3E}">
        <p14:creationId xmlns:p14="http://schemas.microsoft.com/office/powerpoint/2010/main" val="4113223014"/>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JSON Output</a:t>
            </a:r>
            <a:endParaRPr lang="en-US" dirty="0"/>
          </a:p>
        </p:txBody>
      </p:sp>
      <p:sp>
        <p:nvSpPr>
          <p:cNvPr id="4" name="TextBox 3"/>
          <p:cNvSpPr txBox="1"/>
          <p:nvPr/>
        </p:nvSpPr>
        <p:spPr>
          <a:xfrm>
            <a:off x="274639" y="1363662"/>
            <a:ext cx="11889564" cy="4604337"/>
          </a:xfrm>
          <a:prstGeom prst="rect">
            <a:avLst/>
          </a:prstGeom>
          <a:noFill/>
        </p:spPr>
        <p:txBody>
          <a:bodyPr wrap="square" lIns="182880" tIns="146304" rIns="182880" bIns="146304" rtlCol="0">
            <a:spAutoFit/>
          </a:bodyPr>
          <a:lstStyle/>
          <a:p>
            <a:r>
              <a:rPr lang="en-US" sz="2000" dirty="0">
                <a:latin typeface="Lucida Console" panose="020B0609040504020204" pitchFamily="49" charset="0"/>
              </a:rPr>
              <a:t>{</a:t>
            </a:r>
          </a:p>
          <a:p>
            <a:r>
              <a:rPr lang="en-US" sz="2000" dirty="0">
                <a:latin typeface="Lucida Console" panose="020B0609040504020204" pitchFamily="49" charset="0"/>
              </a:rPr>
              <a:t>  "adult": {</a:t>
            </a:r>
          </a:p>
          <a:p>
            <a:r>
              <a:rPr lang="en-US" sz="2000" dirty="0">
                <a:latin typeface="Lucida Console" panose="020B0609040504020204" pitchFamily="49" charset="0"/>
              </a:rPr>
              <a:t>    "</a:t>
            </a:r>
            <a:r>
              <a:rPr lang="en-US" sz="2000" dirty="0" err="1">
                <a:latin typeface="Lucida Console" panose="020B0609040504020204" pitchFamily="49" charset="0"/>
              </a:rPr>
              <a:t>isAdultContent</a:t>
            </a:r>
            <a:r>
              <a:rPr lang="en-US" sz="2000" dirty="0">
                <a:latin typeface="Lucida Console" panose="020B0609040504020204" pitchFamily="49" charset="0"/>
              </a:rPr>
              <a:t>": false,</a:t>
            </a:r>
          </a:p>
          <a:p>
            <a:r>
              <a:rPr lang="en-US" sz="2000" dirty="0">
                <a:latin typeface="Lucida Console" panose="020B0609040504020204" pitchFamily="49" charset="0"/>
              </a:rPr>
              <a:t>    "</a:t>
            </a:r>
            <a:r>
              <a:rPr lang="en-US" sz="2000" dirty="0" err="1">
                <a:latin typeface="Lucida Console" panose="020B0609040504020204" pitchFamily="49" charset="0"/>
              </a:rPr>
              <a:t>isRacyContent</a:t>
            </a:r>
            <a:r>
              <a:rPr lang="en-US" sz="2000" dirty="0">
                <a:latin typeface="Lucida Console" panose="020B0609040504020204" pitchFamily="49" charset="0"/>
              </a:rPr>
              <a:t>": false,</a:t>
            </a:r>
          </a:p>
          <a:p>
            <a:r>
              <a:rPr lang="en-US" sz="2000" dirty="0">
                <a:latin typeface="Lucida Console" panose="020B0609040504020204" pitchFamily="49" charset="0"/>
              </a:rPr>
              <a:t>    "</a:t>
            </a:r>
            <a:r>
              <a:rPr lang="en-US" sz="2000" dirty="0" err="1">
                <a:latin typeface="Lucida Console" panose="020B0609040504020204" pitchFamily="49" charset="0"/>
              </a:rPr>
              <a:t>adultScore</a:t>
            </a:r>
            <a:r>
              <a:rPr lang="en-US" sz="2000" dirty="0">
                <a:latin typeface="Lucida Console" panose="020B0609040504020204" pitchFamily="49" charset="0"/>
              </a:rPr>
              <a:t>": 0.0092171626165509224,</a:t>
            </a:r>
          </a:p>
          <a:p>
            <a:r>
              <a:rPr lang="en-US" sz="2000" dirty="0">
                <a:latin typeface="Lucida Console" panose="020B0609040504020204" pitchFamily="49" charset="0"/>
              </a:rPr>
              <a:t>    "</a:t>
            </a:r>
            <a:r>
              <a:rPr lang="en-US" sz="2000" dirty="0" err="1">
                <a:latin typeface="Lucida Console" panose="020B0609040504020204" pitchFamily="49" charset="0"/>
              </a:rPr>
              <a:t>racyScore</a:t>
            </a:r>
            <a:r>
              <a:rPr lang="en-US" sz="2000" dirty="0">
                <a:latin typeface="Lucida Console" panose="020B0609040504020204" pitchFamily="49" charset="0"/>
              </a:rPr>
              <a:t>": 0.016372650861740112</a:t>
            </a:r>
          </a:p>
          <a:p>
            <a:r>
              <a:rPr lang="en-US" sz="2000" dirty="0">
                <a:latin typeface="Lucida Console" panose="020B0609040504020204" pitchFamily="49" charset="0"/>
              </a:rPr>
              <a:t>  },</a:t>
            </a:r>
          </a:p>
          <a:p>
            <a:r>
              <a:rPr lang="en-US" sz="2000" dirty="0">
                <a:latin typeface="Lucida Console" panose="020B0609040504020204" pitchFamily="49" charset="0"/>
              </a:rPr>
              <a:t>  "</a:t>
            </a:r>
            <a:r>
              <a:rPr lang="en-US" sz="2000" dirty="0" err="1">
                <a:latin typeface="Lucida Console" panose="020B0609040504020204" pitchFamily="49" charset="0"/>
              </a:rPr>
              <a:t>requestId</a:t>
            </a:r>
            <a:r>
              <a:rPr lang="en-US" sz="2000" dirty="0">
                <a:latin typeface="Lucida Console" panose="020B0609040504020204" pitchFamily="49" charset="0"/>
              </a:rPr>
              <a:t>": "2e4fbfee-c55d-4648-b914-764f38133934",</a:t>
            </a:r>
          </a:p>
          <a:p>
            <a:r>
              <a:rPr lang="en-US" sz="2000" dirty="0">
                <a:latin typeface="Lucida Console" panose="020B0609040504020204" pitchFamily="49" charset="0"/>
              </a:rPr>
              <a:t>  "metadata": {</a:t>
            </a:r>
          </a:p>
          <a:p>
            <a:r>
              <a:rPr lang="en-US" sz="2000" dirty="0">
                <a:latin typeface="Lucida Console" panose="020B0609040504020204" pitchFamily="49" charset="0"/>
              </a:rPr>
              <a:t>    "width": 3072,</a:t>
            </a:r>
          </a:p>
          <a:p>
            <a:r>
              <a:rPr lang="en-US" sz="2000" dirty="0">
                <a:latin typeface="Lucida Console" panose="020B0609040504020204" pitchFamily="49" charset="0"/>
              </a:rPr>
              <a:t>    "height": 2304,</a:t>
            </a:r>
          </a:p>
          <a:p>
            <a:r>
              <a:rPr lang="en-US" sz="2000" dirty="0">
                <a:latin typeface="Lucida Console" panose="020B0609040504020204" pitchFamily="49" charset="0"/>
              </a:rPr>
              <a:t>    "format": "Jpeg"</a:t>
            </a:r>
          </a:p>
          <a:p>
            <a:r>
              <a:rPr lang="en-US" sz="2000" dirty="0">
                <a:latin typeface="Lucida Console" panose="020B0609040504020204" pitchFamily="49" charset="0"/>
              </a:rPr>
              <a:t>  }</a:t>
            </a:r>
          </a:p>
          <a:p>
            <a:r>
              <a:rPr lang="en-US" sz="2000" dirty="0">
                <a:latin typeface="Lucida Console" panose="020B0609040504020204" pitchFamily="49" charset="0"/>
              </a:rPr>
              <a:t>}</a:t>
            </a:r>
          </a:p>
        </p:txBody>
      </p:sp>
    </p:spTree>
    <p:extLst>
      <p:ext uri="{BB962C8B-B14F-4D97-AF65-F5344CB8AC3E}">
        <p14:creationId xmlns:p14="http://schemas.microsoft.com/office/powerpoint/2010/main" val="310410397"/>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a:xfrm>
            <a:off x="554990" y="3954780"/>
            <a:ext cx="11302047" cy="664797"/>
          </a:xfrm>
        </p:spPr>
        <p:txBody>
          <a:bodyPr/>
          <a:lstStyle/>
          <a:p>
            <a:r>
              <a:rPr lang="en-US" dirty="0" smtClean="0"/>
              <a:t>Computer Vision API</a:t>
            </a:r>
          </a:p>
        </p:txBody>
      </p:sp>
      <p:sp>
        <p:nvSpPr>
          <p:cNvPr id="3" name="Title 2"/>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172102991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439862"/>
            <a:ext cx="11887200" cy="1415772"/>
          </a:xfrm>
        </p:spPr>
        <p:txBody>
          <a:bodyPr/>
          <a:lstStyle/>
          <a:p>
            <a:r>
              <a:rPr lang="en-US" dirty="0" smtClean="0"/>
              <a:t>Detect and identify faces in photos</a:t>
            </a:r>
          </a:p>
          <a:p>
            <a:r>
              <a:rPr lang="en-US" dirty="0" smtClean="0"/>
              <a:t>Identify age, gender, emotion, and more</a:t>
            </a:r>
            <a:endParaRPr lang="en-US" dirty="0"/>
          </a:p>
        </p:txBody>
      </p:sp>
      <p:sp>
        <p:nvSpPr>
          <p:cNvPr id="3" name="Title 2"/>
          <p:cNvSpPr>
            <a:spLocks noGrp="1"/>
          </p:cNvSpPr>
          <p:nvPr>
            <p:ph type="title"/>
          </p:nvPr>
        </p:nvSpPr>
        <p:spPr/>
        <p:txBody>
          <a:bodyPr/>
          <a:lstStyle/>
          <a:p>
            <a:r>
              <a:rPr lang="en-US" dirty="0" smtClean="0"/>
              <a:t>Face API</a:t>
            </a:r>
            <a:endParaRPr lang="en-US" dirty="0"/>
          </a:p>
        </p:txBody>
      </p:sp>
      <p:pic>
        <p:nvPicPr>
          <p:cNvPr id="5" name="Picture 4"/>
          <p:cNvPicPr>
            <a:picLocks noChangeAspect="1"/>
          </p:cNvPicPr>
          <p:nvPr/>
        </p:nvPicPr>
        <p:blipFill>
          <a:blip r:embed="rId2"/>
          <a:stretch>
            <a:fillRect/>
          </a:stretch>
        </p:blipFill>
        <p:spPr>
          <a:xfrm>
            <a:off x="1874837" y="2963862"/>
            <a:ext cx="8786813" cy="3509971"/>
          </a:xfrm>
          <a:prstGeom prst="rect">
            <a:avLst/>
          </a:prstGeom>
        </p:spPr>
      </p:pic>
    </p:spTree>
    <p:extLst>
      <p:ext uri="{BB962C8B-B14F-4D97-AF65-F5344CB8AC3E}">
        <p14:creationId xmlns:p14="http://schemas.microsoft.com/office/powerpoint/2010/main" val="610543711"/>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Face API Methods</a:t>
            </a:r>
            <a:endParaRPr lang="en-US" dirty="0"/>
          </a:p>
        </p:txBody>
      </p:sp>
      <p:sp>
        <p:nvSpPr>
          <p:cNvPr id="4" name="Rectangle 3"/>
          <p:cNvSpPr/>
          <p:nvPr/>
        </p:nvSpPr>
        <p:spPr>
          <a:xfrm>
            <a:off x="808037" y="1714998"/>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detect</a:t>
            </a:r>
          </a:p>
        </p:txBody>
      </p:sp>
      <p:sp>
        <p:nvSpPr>
          <p:cNvPr id="5" name="Rectangle 4"/>
          <p:cNvSpPr/>
          <p:nvPr/>
        </p:nvSpPr>
        <p:spPr>
          <a:xfrm>
            <a:off x="808037" y="2536779"/>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smtClean="0">
                <a:solidFill>
                  <a:schemeClr val="bg1"/>
                </a:solidFill>
                <a:latin typeface="+mj-lt"/>
              </a:rPr>
              <a:t>findsimilars</a:t>
            </a:r>
            <a:endParaRPr lang="en-US" sz="2000" dirty="0" smtClean="0">
              <a:solidFill>
                <a:schemeClr val="bg1"/>
              </a:solidFill>
              <a:latin typeface="+mj-lt"/>
            </a:endParaRPr>
          </a:p>
        </p:txBody>
      </p:sp>
      <p:sp>
        <p:nvSpPr>
          <p:cNvPr id="6" name="Rectangle 5"/>
          <p:cNvSpPr/>
          <p:nvPr/>
        </p:nvSpPr>
        <p:spPr>
          <a:xfrm>
            <a:off x="808037" y="3358560"/>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group</a:t>
            </a:r>
          </a:p>
        </p:txBody>
      </p:sp>
      <p:sp>
        <p:nvSpPr>
          <p:cNvPr id="7" name="Rectangle 6"/>
          <p:cNvSpPr/>
          <p:nvPr/>
        </p:nvSpPr>
        <p:spPr>
          <a:xfrm>
            <a:off x="808037" y="4180341"/>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identify</a:t>
            </a:r>
          </a:p>
        </p:txBody>
      </p:sp>
      <p:sp>
        <p:nvSpPr>
          <p:cNvPr id="8" name="Rectangle 7"/>
          <p:cNvSpPr/>
          <p:nvPr/>
        </p:nvSpPr>
        <p:spPr>
          <a:xfrm>
            <a:off x="808037" y="5002122"/>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verify</a:t>
            </a:r>
          </a:p>
        </p:txBody>
      </p:sp>
      <p:sp>
        <p:nvSpPr>
          <p:cNvPr id="10" name="TextBox 9"/>
          <p:cNvSpPr txBox="1"/>
          <p:nvPr/>
        </p:nvSpPr>
        <p:spPr>
          <a:xfrm>
            <a:off x="3627437" y="1544804"/>
            <a:ext cx="8208273" cy="960263"/>
          </a:xfrm>
          <a:prstGeom prst="rect">
            <a:avLst/>
          </a:prstGeom>
          <a:noFill/>
        </p:spPr>
        <p:txBody>
          <a:bodyPr wrap="squar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Detects faces and emotions, identifies facial features, age, gender, and more</a:t>
            </a:r>
          </a:p>
        </p:txBody>
      </p:sp>
      <p:sp>
        <p:nvSpPr>
          <p:cNvPr id="11" name="TextBox 10"/>
          <p:cNvSpPr txBox="1"/>
          <p:nvPr/>
        </p:nvSpPr>
        <p:spPr>
          <a:xfrm>
            <a:off x="3627437" y="2542479"/>
            <a:ext cx="8208273"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Given a face, finds similar-looking faces from a group of faces</a:t>
            </a:r>
          </a:p>
        </p:txBody>
      </p:sp>
      <p:sp>
        <p:nvSpPr>
          <p:cNvPr id="12" name="TextBox 11"/>
          <p:cNvSpPr txBox="1"/>
          <p:nvPr/>
        </p:nvSpPr>
        <p:spPr>
          <a:xfrm>
            <a:off x="3627437" y="3355397"/>
            <a:ext cx="4510145"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Groups faces based on similarity</a:t>
            </a:r>
          </a:p>
        </p:txBody>
      </p:sp>
      <p:sp>
        <p:nvSpPr>
          <p:cNvPr id="13" name="TextBox 12"/>
          <p:cNvSpPr txBox="1"/>
          <p:nvPr/>
        </p:nvSpPr>
        <p:spPr>
          <a:xfrm>
            <a:off x="3627437" y="4182004"/>
            <a:ext cx="7482113"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Given a face, identifies the owner from a group of faces</a:t>
            </a:r>
          </a:p>
        </p:txBody>
      </p:sp>
      <p:sp>
        <p:nvSpPr>
          <p:cNvPr id="14" name="TextBox 13"/>
          <p:cNvSpPr txBox="1"/>
          <p:nvPr/>
        </p:nvSpPr>
        <p:spPr>
          <a:xfrm>
            <a:off x="3627437" y="5002122"/>
            <a:ext cx="6288132"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Compares two faces and scores their similarity</a:t>
            </a:r>
          </a:p>
        </p:txBody>
      </p:sp>
      <p:sp>
        <p:nvSpPr>
          <p:cNvPr id="15" name="TextBox 14"/>
          <p:cNvSpPr txBox="1"/>
          <p:nvPr/>
        </p:nvSpPr>
        <p:spPr>
          <a:xfrm>
            <a:off x="579437" y="5831266"/>
            <a:ext cx="8690841"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Also contains methods for creating face lists and person groups</a:t>
            </a:r>
          </a:p>
        </p:txBody>
      </p:sp>
    </p:spTree>
    <p:extLst>
      <p:ext uri="{BB962C8B-B14F-4D97-AF65-F5344CB8AC3E}">
        <p14:creationId xmlns:p14="http://schemas.microsoft.com/office/powerpoint/2010/main" val="3428731477"/>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Identifying Age and Gender</a:t>
            </a:r>
            <a:endParaRPr lang="en-US" dirty="0"/>
          </a:p>
        </p:txBody>
      </p:sp>
      <p:sp>
        <p:nvSpPr>
          <p:cNvPr id="4" name="TextBox 3"/>
          <p:cNvSpPr txBox="1"/>
          <p:nvPr/>
        </p:nvSpPr>
        <p:spPr>
          <a:xfrm>
            <a:off x="274639" y="1363662"/>
            <a:ext cx="11889564" cy="2142125"/>
          </a:xfrm>
          <a:prstGeom prst="rect">
            <a:avLst/>
          </a:prstGeom>
          <a:noFill/>
        </p:spPr>
        <p:txBody>
          <a:bodyPr wrap="square" lIns="182880" tIns="146304" rIns="182880" bIns="146304" rtlCol="0">
            <a:spAutoFit/>
          </a:bodyPr>
          <a:lstStyle/>
          <a:p>
            <a:r>
              <a:rPr lang="en-US" sz="2000" dirty="0">
                <a:latin typeface="Lucida Console" panose="020B0609040504020204" pitchFamily="49" charset="0"/>
              </a:rPr>
              <a:t>POST </a:t>
            </a:r>
            <a:r>
              <a:rPr lang="en-US" sz="2000" dirty="0" smtClean="0">
                <a:latin typeface="Lucida Console" panose="020B0609040504020204" pitchFamily="49" charset="0"/>
              </a:rPr>
              <a:t>/face/v1.0/</a:t>
            </a:r>
            <a:r>
              <a:rPr lang="en-US" sz="2000" dirty="0" err="1" smtClean="0">
                <a:latin typeface="Lucida Console" panose="020B0609040504020204" pitchFamily="49" charset="0"/>
              </a:rPr>
              <a:t>detect&amp;returnFaceAttributes</a:t>
            </a:r>
            <a:r>
              <a:rPr lang="en-US" sz="2000" dirty="0" smtClean="0">
                <a:latin typeface="Lucida Console" panose="020B0609040504020204" pitchFamily="49" charset="0"/>
              </a:rPr>
              <a:t>=</a:t>
            </a:r>
            <a:r>
              <a:rPr lang="en-US" sz="2000" dirty="0" err="1" smtClean="0">
                <a:latin typeface="Lucida Console" panose="020B0609040504020204" pitchFamily="49" charset="0"/>
              </a:rPr>
              <a:t>age,gender</a:t>
            </a:r>
            <a:r>
              <a:rPr lang="en-US" sz="2000" dirty="0" smtClean="0">
                <a:latin typeface="Lucida Console" panose="020B0609040504020204" pitchFamily="49" charset="0"/>
              </a:rPr>
              <a:t> </a:t>
            </a:r>
            <a:r>
              <a:rPr lang="en-US" sz="2000" dirty="0">
                <a:latin typeface="Lucida Console" panose="020B0609040504020204" pitchFamily="49" charset="0"/>
              </a:rPr>
              <a:t>HTTP/1.1</a:t>
            </a:r>
          </a:p>
          <a:p>
            <a:r>
              <a:rPr lang="en-US" sz="2000" dirty="0">
                <a:latin typeface="Lucida Console" panose="020B0609040504020204" pitchFamily="49" charset="0"/>
              </a:rPr>
              <a:t>Content-Type: application/</a:t>
            </a:r>
            <a:r>
              <a:rPr lang="en-US" sz="2000" dirty="0" err="1">
                <a:latin typeface="Lucida Console" panose="020B0609040504020204" pitchFamily="49" charset="0"/>
              </a:rPr>
              <a:t>json</a:t>
            </a:r>
            <a:endParaRPr lang="en-US" sz="2000" dirty="0">
              <a:latin typeface="Lucida Console" panose="020B0609040504020204" pitchFamily="49" charset="0"/>
            </a:endParaRPr>
          </a:p>
          <a:p>
            <a:r>
              <a:rPr lang="en-US" sz="2000" dirty="0">
                <a:latin typeface="Lucida Console" panose="020B0609040504020204" pitchFamily="49" charset="0"/>
              </a:rPr>
              <a:t>Host: </a:t>
            </a:r>
            <a:r>
              <a:rPr lang="en-US" sz="2000" dirty="0" smtClean="0">
                <a:latin typeface="Lucida Console" panose="020B0609040504020204" pitchFamily="49" charset="0"/>
              </a:rPr>
              <a:t>westus.api.cognitive.microsoft.com:443</a:t>
            </a:r>
            <a:endParaRPr lang="en-US" sz="2000" dirty="0">
              <a:latin typeface="Lucida Console" panose="020B0609040504020204" pitchFamily="49" charset="0"/>
            </a:endParaRPr>
          </a:p>
          <a:p>
            <a:r>
              <a:rPr lang="en-US" sz="2000" dirty="0" err="1">
                <a:latin typeface="Lucida Console" panose="020B0609040504020204" pitchFamily="49" charset="0"/>
              </a:rPr>
              <a:t>Ocp</a:t>
            </a:r>
            <a:r>
              <a:rPr lang="en-US" sz="2000" dirty="0">
                <a:latin typeface="Lucida Console" panose="020B0609040504020204" pitchFamily="49" charset="0"/>
              </a:rPr>
              <a:t>-</a:t>
            </a:r>
            <a:r>
              <a:rPr lang="en-US" sz="2000" dirty="0" err="1">
                <a:latin typeface="Lucida Console" panose="020B0609040504020204" pitchFamily="49" charset="0"/>
              </a:rPr>
              <a:t>Apim</a:t>
            </a:r>
            <a:r>
              <a:rPr lang="en-US" sz="2000" dirty="0">
                <a:latin typeface="Lucida Console" panose="020B0609040504020204" pitchFamily="49" charset="0"/>
              </a:rPr>
              <a:t>-Subscription-Key: ••••••••••••••••••••••••••••••••</a:t>
            </a:r>
          </a:p>
          <a:p>
            <a:endParaRPr lang="en-US" sz="2000" dirty="0">
              <a:latin typeface="Lucida Console" panose="020B0609040504020204" pitchFamily="49" charset="0"/>
            </a:endParaRPr>
          </a:p>
          <a:p>
            <a:r>
              <a:rPr lang="en-US" sz="2000" dirty="0" smtClean="0">
                <a:latin typeface="Lucida Console" panose="020B0609040504020204" pitchFamily="49" charset="0"/>
              </a:rPr>
              <a:t>{"</a:t>
            </a:r>
            <a:r>
              <a:rPr lang="en-US" sz="2000" dirty="0" err="1">
                <a:latin typeface="Lucida Console" panose="020B0609040504020204" pitchFamily="49" charset="0"/>
              </a:rPr>
              <a:t>url</a:t>
            </a:r>
            <a:r>
              <a:rPr lang="en-US" sz="2000" dirty="0">
                <a:latin typeface="Lucida Console" panose="020B0609040504020204" pitchFamily="49" charset="0"/>
              </a:rPr>
              <a:t>":"https://intellipix.blob.core.windows.net/photos/P1010909.JPG</a:t>
            </a:r>
            <a:r>
              <a:rPr lang="en-US" sz="2000" dirty="0" smtClean="0">
                <a:latin typeface="Lucida Console" panose="020B0609040504020204" pitchFamily="49" charset="0"/>
              </a:rPr>
              <a:t>"}</a:t>
            </a:r>
            <a:endParaRPr lang="en-US" sz="2000" dirty="0">
              <a:latin typeface="Lucida Console" panose="020B0609040504020204" pitchFamily="49" charset="0"/>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1408" y="3656600"/>
            <a:ext cx="3645629" cy="2734222"/>
          </a:xfrm>
          <a:prstGeom prst="rect">
            <a:avLst/>
          </a:prstGeom>
        </p:spPr>
      </p:pic>
    </p:spTree>
    <p:extLst>
      <p:ext uri="{BB962C8B-B14F-4D97-AF65-F5344CB8AC3E}">
        <p14:creationId xmlns:p14="http://schemas.microsoft.com/office/powerpoint/2010/main" val="1736159618"/>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JSON Output</a:t>
            </a:r>
            <a:endParaRPr lang="en-US" dirty="0"/>
          </a:p>
        </p:txBody>
      </p:sp>
      <p:sp>
        <p:nvSpPr>
          <p:cNvPr id="4" name="TextBox 3"/>
          <p:cNvSpPr txBox="1"/>
          <p:nvPr/>
        </p:nvSpPr>
        <p:spPr>
          <a:xfrm>
            <a:off x="274639" y="1363662"/>
            <a:ext cx="11889564" cy="4604337"/>
          </a:xfrm>
          <a:prstGeom prst="rect">
            <a:avLst/>
          </a:prstGeom>
          <a:noFill/>
        </p:spPr>
        <p:txBody>
          <a:bodyPr wrap="square" lIns="182880" tIns="146304" rIns="182880" bIns="146304" rtlCol="0">
            <a:spAutoFit/>
          </a:bodyPr>
          <a:lstStyle/>
          <a:p>
            <a:r>
              <a:rPr lang="en-US" sz="2000" dirty="0">
                <a:latin typeface="Lucida Console" panose="020B0609040504020204" pitchFamily="49" charset="0"/>
              </a:rPr>
              <a:t>[</a:t>
            </a:r>
          </a:p>
          <a:p>
            <a:r>
              <a:rPr lang="en-US" sz="2000" dirty="0">
                <a:latin typeface="Lucida Console" panose="020B0609040504020204" pitchFamily="49" charset="0"/>
              </a:rPr>
              <a:t>  {</a:t>
            </a:r>
          </a:p>
          <a:p>
            <a:r>
              <a:rPr lang="en-US" sz="2000" dirty="0">
                <a:latin typeface="Lucida Console" panose="020B0609040504020204" pitchFamily="49" charset="0"/>
              </a:rPr>
              <a:t>    "</a:t>
            </a:r>
            <a:r>
              <a:rPr lang="en-US" sz="2000" dirty="0" err="1">
                <a:latin typeface="Lucida Console" panose="020B0609040504020204" pitchFamily="49" charset="0"/>
              </a:rPr>
              <a:t>faceRectangle</a:t>
            </a:r>
            <a:r>
              <a:rPr lang="en-US" sz="2000" dirty="0">
                <a:latin typeface="Lucida Console" panose="020B0609040504020204" pitchFamily="49" charset="0"/>
              </a:rPr>
              <a:t>": </a:t>
            </a:r>
            <a:r>
              <a:rPr lang="en-US" sz="2000" dirty="0" smtClean="0">
                <a:latin typeface="Lucida Console" panose="020B0609040504020204" pitchFamily="49" charset="0"/>
              </a:rPr>
              <a:t>{</a:t>
            </a:r>
          </a:p>
          <a:p>
            <a:r>
              <a:rPr lang="en-US" sz="2000" dirty="0">
                <a:latin typeface="Lucida Console" panose="020B0609040504020204" pitchFamily="49" charset="0"/>
              </a:rPr>
              <a:t> </a:t>
            </a:r>
            <a:r>
              <a:rPr lang="en-US" sz="2000" dirty="0" smtClean="0">
                <a:latin typeface="Lucida Console" panose="020B0609040504020204" pitchFamily="49" charset="0"/>
              </a:rPr>
              <a:t>     "</a:t>
            </a:r>
            <a:r>
              <a:rPr lang="en-US" sz="2000" dirty="0">
                <a:latin typeface="Lucida Console" panose="020B0609040504020204" pitchFamily="49" charset="0"/>
              </a:rPr>
              <a:t>top": 287, "left": 708, "width": 206, "height": </a:t>
            </a:r>
            <a:r>
              <a:rPr lang="en-US" sz="2000" dirty="0" smtClean="0">
                <a:latin typeface="Lucida Console" panose="020B0609040504020204" pitchFamily="49" charset="0"/>
              </a:rPr>
              <a:t>206</a:t>
            </a:r>
          </a:p>
          <a:p>
            <a:r>
              <a:rPr lang="en-US" sz="2000" dirty="0">
                <a:latin typeface="Lucida Console" panose="020B0609040504020204" pitchFamily="49" charset="0"/>
              </a:rPr>
              <a:t> </a:t>
            </a:r>
            <a:r>
              <a:rPr lang="en-US" sz="2000" dirty="0" smtClean="0">
                <a:latin typeface="Lucida Console" panose="020B0609040504020204" pitchFamily="49" charset="0"/>
              </a:rPr>
              <a:t>   },</a:t>
            </a:r>
            <a:endParaRPr lang="en-US" sz="2000" dirty="0">
              <a:latin typeface="Lucida Console" panose="020B0609040504020204" pitchFamily="49" charset="0"/>
            </a:endParaRPr>
          </a:p>
          <a:p>
            <a:r>
              <a:rPr lang="en-US" sz="2000" dirty="0">
                <a:latin typeface="Lucida Console" panose="020B0609040504020204" pitchFamily="49" charset="0"/>
              </a:rPr>
              <a:t>    "</a:t>
            </a:r>
            <a:r>
              <a:rPr lang="en-US" sz="2000" dirty="0" err="1">
                <a:latin typeface="Lucida Console" panose="020B0609040504020204" pitchFamily="49" charset="0"/>
              </a:rPr>
              <a:t>faceAttributes</a:t>
            </a:r>
            <a:r>
              <a:rPr lang="en-US" sz="2000" dirty="0">
                <a:latin typeface="Lucida Console" panose="020B0609040504020204" pitchFamily="49" charset="0"/>
              </a:rPr>
              <a:t>": </a:t>
            </a:r>
            <a:r>
              <a:rPr lang="en-US" sz="2000" dirty="0" smtClean="0">
                <a:latin typeface="Lucida Console" panose="020B0609040504020204" pitchFamily="49" charset="0"/>
              </a:rPr>
              <a:t>{ "</a:t>
            </a:r>
            <a:r>
              <a:rPr lang="en-US" sz="2000" dirty="0">
                <a:latin typeface="Lucida Console" panose="020B0609040504020204" pitchFamily="49" charset="0"/>
              </a:rPr>
              <a:t>gender": "female", "age": </a:t>
            </a:r>
            <a:r>
              <a:rPr lang="en-US" sz="2000" dirty="0" smtClean="0">
                <a:latin typeface="Lucida Console" panose="020B0609040504020204" pitchFamily="49" charset="0"/>
              </a:rPr>
              <a:t>39.9 }</a:t>
            </a:r>
            <a:endParaRPr lang="en-US" sz="2000" dirty="0">
              <a:latin typeface="Lucida Console" panose="020B0609040504020204" pitchFamily="49" charset="0"/>
            </a:endParaRPr>
          </a:p>
          <a:p>
            <a:r>
              <a:rPr lang="en-US" sz="2000" dirty="0">
                <a:latin typeface="Lucida Console" panose="020B0609040504020204" pitchFamily="49" charset="0"/>
              </a:rPr>
              <a:t>  },</a:t>
            </a:r>
          </a:p>
          <a:p>
            <a:r>
              <a:rPr lang="en-US" sz="2000" dirty="0">
                <a:latin typeface="Lucida Console" panose="020B0609040504020204" pitchFamily="49" charset="0"/>
              </a:rPr>
              <a:t>  {</a:t>
            </a:r>
          </a:p>
          <a:p>
            <a:r>
              <a:rPr lang="en-US" sz="2000" dirty="0">
                <a:latin typeface="Lucida Console" panose="020B0609040504020204" pitchFamily="49" charset="0"/>
              </a:rPr>
              <a:t>    "</a:t>
            </a:r>
            <a:r>
              <a:rPr lang="en-US" sz="2000" dirty="0" err="1">
                <a:latin typeface="Lucida Console" panose="020B0609040504020204" pitchFamily="49" charset="0"/>
              </a:rPr>
              <a:t>faceRectangle</a:t>
            </a:r>
            <a:r>
              <a:rPr lang="en-US" sz="2000" dirty="0">
                <a:latin typeface="Lucida Console" panose="020B0609040504020204" pitchFamily="49" charset="0"/>
              </a:rPr>
              <a:t>": </a:t>
            </a:r>
            <a:r>
              <a:rPr lang="en-US" sz="2000" dirty="0" smtClean="0">
                <a:latin typeface="Lucida Console" panose="020B0609040504020204" pitchFamily="49" charset="0"/>
              </a:rPr>
              <a:t>{</a:t>
            </a:r>
          </a:p>
          <a:p>
            <a:r>
              <a:rPr lang="en-US" sz="2000" dirty="0">
                <a:latin typeface="Lucida Console" panose="020B0609040504020204" pitchFamily="49" charset="0"/>
              </a:rPr>
              <a:t> </a:t>
            </a:r>
            <a:r>
              <a:rPr lang="en-US" sz="2000" dirty="0" smtClean="0">
                <a:latin typeface="Lucida Console" panose="020B0609040504020204" pitchFamily="49" charset="0"/>
              </a:rPr>
              <a:t>     "</a:t>
            </a:r>
            <a:r>
              <a:rPr lang="en-US" sz="2000" dirty="0">
                <a:latin typeface="Lucida Console" panose="020B0609040504020204" pitchFamily="49" charset="0"/>
              </a:rPr>
              <a:t>top": 296, "left": 557, "width": 183, "height": </a:t>
            </a:r>
            <a:r>
              <a:rPr lang="en-US" sz="2000" dirty="0" smtClean="0">
                <a:latin typeface="Lucida Console" panose="020B0609040504020204" pitchFamily="49" charset="0"/>
              </a:rPr>
              <a:t>183</a:t>
            </a:r>
          </a:p>
          <a:p>
            <a:r>
              <a:rPr lang="en-US" sz="2000" dirty="0">
                <a:latin typeface="Lucida Console" panose="020B0609040504020204" pitchFamily="49" charset="0"/>
              </a:rPr>
              <a:t> </a:t>
            </a:r>
            <a:r>
              <a:rPr lang="en-US" sz="2000" dirty="0" smtClean="0">
                <a:latin typeface="Lucida Console" panose="020B0609040504020204" pitchFamily="49" charset="0"/>
              </a:rPr>
              <a:t>   },</a:t>
            </a:r>
            <a:endParaRPr lang="en-US" sz="2000" dirty="0">
              <a:latin typeface="Lucida Console" panose="020B0609040504020204" pitchFamily="49" charset="0"/>
            </a:endParaRPr>
          </a:p>
          <a:p>
            <a:r>
              <a:rPr lang="en-US" sz="2000" dirty="0">
                <a:latin typeface="Lucida Console" panose="020B0609040504020204" pitchFamily="49" charset="0"/>
              </a:rPr>
              <a:t>    "</a:t>
            </a:r>
            <a:r>
              <a:rPr lang="en-US" sz="2000" dirty="0" err="1">
                <a:latin typeface="Lucida Console" panose="020B0609040504020204" pitchFamily="49" charset="0"/>
              </a:rPr>
              <a:t>faceAttributes</a:t>
            </a:r>
            <a:r>
              <a:rPr lang="en-US" sz="2000" dirty="0">
                <a:latin typeface="Lucida Console" panose="020B0609040504020204" pitchFamily="49" charset="0"/>
              </a:rPr>
              <a:t>": { "gender": "male", "age": 6.3 }</a:t>
            </a:r>
          </a:p>
          <a:p>
            <a:r>
              <a:rPr lang="en-US" sz="2000" dirty="0">
                <a:latin typeface="Lucida Console" panose="020B0609040504020204" pitchFamily="49" charset="0"/>
              </a:rPr>
              <a:t>  }</a:t>
            </a:r>
          </a:p>
          <a:p>
            <a:r>
              <a:rPr lang="en-US" sz="2000" dirty="0">
                <a:latin typeface="Lucida Console" panose="020B0609040504020204" pitchFamily="49" charset="0"/>
              </a:rPr>
              <a:t>]</a:t>
            </a:r>
          </a:p>
        </p:txBody>
      </p:sp>
    </p:spTree>
    <p:extLst>
      <p:ext uri="{BB962C8B-B14F-4D97-AF65-F5344CB8AC3E}">
        <p14:creationId xmlns:p14="http://schemas.microsoft.com/office/powerpoint/2010/main" val="4294077425"/>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439862"/>
            <a:ext cx="11887200" cy="738664"/>
          </a:xfrm>
        </p:spPr>
        <p:txBody>
          <a:bodyPr/>
          <a:lstStyle/>
          <a:p>
            <a:r>
              <a:rPr lang="en-US" dirty="0" smtClean="0"/>
              <a:t>Intelligence APIs for building intelligent apps</a:t>
            </a:r>
            <a:endParaRPr lang="en-US" dirty="0"/>
          </a:p>
        </p:txBody>
      </p:sp>
      <p:sp>
        <p:nvSpPr>
          <p:cNvPr id="3" name="Title 2"/>
          <p:cNvSpPr>
            <a:spLocks noGrp="1"/>
          </p:cNvSpPr>
          <p:nvPr>
            <p:ph type="title"/>
          </p:nvPr>
        </p:nvSpPr>
        <p:spPr/>
        <p:txBody>
          <a:bodyPr/>
          <a:lstStyle/>
          <a:p>
            <a:r>
              <a:rPr lang="en-US" dirty="0" smtClean="0"/>
              <a:t>Microsoft Cognitive Services</a:t>
            </a:r>
            <a:endParaRPr lang="en-US" dirty="0"/>
          </a:p>
        </p:txBody>
      </p:sp>
      <p:pic>
        <p:nvPicPr>
          <p:cNvPr id="4" name="Picture 3"/>
          <p:cNvPicPr>
            <a:picLocks noChangeAspect="1"/>
          </p:cNvPicPr>
          <p:nvPr/>
        </p:nvPicPr>
        <p:blipFill>
          <a:blip r:embed="rId2"/>
          <a:stretch>
            <a:fillRect/>
          </a:stretch>
        </p:blipFill>
        <p:spPr>
          <a:xfrm>
            <a:off x="381000" y="2521454"/>
            <a:ext cx="11430000" cy="3933825"/>
          </a:xfrm>
          <a:prstGeom prst="rect">
            <a:avLst/>
          </a:prstGeom>
        </p:spPr>
      </p:pic>
    </p:spTree>
    <p:extLst>
      <p:ext uri="{BB962C8B-B14F-4D97-AF65-F5344CB8AC3E}">
        <p14:creationId xmlns:p14="http://schemas.microsoft.com/office/powerpoint/2010/main" val="3762713699"/>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a:xfrm>
            <a:off x="554990" y="3954780"/>
            <a:ext cx="11302047" cy="664797"/>
          </a:xfrm>
        </p:spPr>
        <p:txBody>
          <a:bodyPr/>
          <a:lstStyle/>
          <a:p>
            <a:r>
              <a:rPr lang="en-US" dirty="0" smtClean="0"/>
              <a:t>Face API</a:t>
            </a:r>
          </a:p>
        </p:txBody>
      </p:sp>
      <p:sp>
        <p:nvSpPr>
          <p:cNvPr id="3" name="Title 2"/>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11928296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Language APIs</a:t>
            </a:r>
            <a:endParaRPr lang="en-US" dirty="0"/>
          </a:p>
        </p:txBody>
      </p:sp>
      <p:sp>
        <p:nvSpPr>
          <p:cNvPr id="4" name="Rectangle 3"/>
          <p:cNvSpPr/>
          <p:nvPr/>
        </p:nvSpPr>
        <p:spPr>
          <a:xfrm>
            <a:off x="8080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Bing</a:t>
            </a:r>
          </a:p>
          <a:p>
            <a:pPr algn="ctr"/>
            <a:r>
              <a:rPr lang="en-US" sz="2000" dirty="0" smtClean="0">
                <a:solidFill>
                  <a:schemeClr val="bg1"/>
                </a:solidFill>
                <a:latin typeface="+mj-lt"/>
              </a:rPr>
              <a:t>Spell Check</a:t>
            </a:r>
          </a:p>
        </p:txBody>
      </p:sp>
      <p:sp>
        <p:nvSpPr>
          <p:cNvPr id="5" name="Rectangle 4"/>
          <p:cNvSpPr/>
          <p:nvPr/>
        </p:nvSpPr>
        <p:spPr>
          <a:xfrm>
            <a:off x="30178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solidFill>
                <a:latin typeface="+mj-lt"/>
              </a:rPr>
              <a:t>Language</a:t>
            </a:r>
          </a:p>
          <a:p>
            <a:pPr algn="ctr"/>
            <a:r>
              <a:rPr lang="en-US" sz="2000" dirty="0">
                <a:solidFill>
                  <a:schemeClr val="bg1"/>
                </a:solidFill>
                <a:latin typeface="+mj-lt"/>
              </a:rPr>
              <a:t>Understanding</a:t>
            </a:r>
          </a:p>
        </p:txBody>
      </p:sp>
      <p:sp>
        <p:nvSpPr>
          <p:cNvPr id="6" name="Rectangle 5"/>
          <p:cNvSpPr/>
          <p:nvPr/>
        </p:nvSpPr>
        <p:spPr>
          <a:xfrm>
            <a:off x="52276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Linguistic</a:t>
            </a:r>
          </a:p>
          <a:p>
            <a:pPr algn="ctr"/>
            <a:r>
              <a:rPr lang="en-US" sz="2000" dirty="0" smtClean="0">
                <a:solidFill>
                  <a:schemeClr val="bg1"/>
                </a:solidFill>
                <a:latin typeface="+mj-lt"/>
              </a:rPr>
              <a:t>Analysis</a:t>
            </a:r>
          </a:p>
        </p:txBody>
      </p:sp>
      <p:sp>
        <p:nvSpPr>
          <p:cNvPr id="7" name="Rectangle 6"/>
          <p:cNvSpPr/>
          <p:nvPr/>
        </p:nvSpPr>
        <p:spPr>
          <a:xfrm>
            <a:off x="74374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Text</a:t>
            </a:r>
          </a:p>
          <a:p>
            <a:pPr algn="ctr"/>
            <a:r>
              <a:rPr lang="en-US" sz="2000" dirty="0" smtClean="0">
                <a:solidFill>
                  <a:schemeClr val="bg1"/>
                </a:solidFill>
                <a:latin typeface="+mj-lt"/>
              </a:rPr>
              <a:t>Analytics</a:t>
            </a:r>
          </a:p>
        </p:txBody>
      </p:sp>
      <p:sp>
        <p:nvSpPr>
          <p:cNvPr id="8" name="Rectangle 7"/>
          <p:cNvSpPr/>
          <p:nvPr/>
        </p:nvSpPr>
        <p:spPr>
          <a:xfrm>
            <a:off x="9647237" y="1714998"/>
            <a:ext cx="1893849" cy="1782264"/>
          </a:xfrm>
          <a:prstGeom prst="rect">
            <a:avLst/>
          </a:prstGeom>
          <a:solidFill>
            <a:srgbClr val="999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solidFill>
                <a:latin typeface="+mj-lt"/>
              </a:rPr>
              <a:t>Translator</a:t>
            </a:r>
          </a:p>
        </p:txBody>
      </p:sp>
      <p:sp>
        <p:nvSpPr>
          <p:cNvPr id="9" name="TextBox 8"/>
          <p:cNvSpPr txBox="1"/>
          <p:nvPr/>
        </p:nvSpPr>
        <p:spPr>
          <a:xfrm>
            <a:off x="614925" y="3725862"/>
            <a:ext cx="2086962" cy="2388346"/>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Correct misspelled words</a:t>
            </a: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Proof documents</a:t>
            </a: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Correct case errors</a:t>
            </a:r>
          </a:p>
        </p:txBody>
      </p:sp>
      <p:sp>
        <p:nvSpPr>
          <p:cNvPr id="10" name="TextBox 9"/>
          <p:cNvSpPr txBox="1"/>
          <p:nvPr/>
        </p:nvSpPr>
        <p:spPr>
          <a:xfrm>
            <a:off x="2824723" y="3725862"/>
            <a:ext cx="2209799" cy="2588401"/>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Teach apps to understand commands from users</a:t>
            </a: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Build bots that converse naturally with users</a:t>
            </a:r>
          </a:p>
        </p:txBody>
      </p:sp>
      <p:sp>
        <p:nvSpPr>
          <p:cNvPr id="11" name="TextBox 10"/>
          <p:cNvSpPr txBox="1"/>
          <p:nvPr/>
        </p:nvSpPr>
        <p:spPr>
          <a:xfrm>
            <a:off x="5034522" y="3725862"/>
            <a:ext cx="2209801" cy="2311402"/>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Extract meaning from text</a:t>
            </a: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Identify actions and objects of those actions</a:t>
            </a:r>
          </a:p>
        </p:txBody>
      </p:sp>
      <p:sp>
        <p:nvSpPr>
          <p:cNvPr id="12" name="TextBox 11"/>
          <p:cNvSpPr txBox="1"/>
          <p:nvPr/>
        </p:nvSpPr>
        <p:spPr>
          <a:xfrm>
            <a:off x="7244324" y="3725862"/>
            <a:ext cx="2086962" cy="2111347"/>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Identify topics in text</a:t>
            </a: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Extract key phrases</a:t>
            </a: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Identify sentiment</a:t>
            </a:r>
          </a:p>
        </p:txBody>
      </p:sp>
      <p:sp>
        <p:nvSpPr>
          <p:cNvPr id="13" name="TextBox 12"/>
          <p:cNvSpPr txBox="1"/>
          <p:nvPr/>
        </p:nvSpPr>
        <p:spPr>
          <a:xfrm>
            <a:off x="9454123" y="3725862"/>
            <a:ext cx="2174313" cy="2588401"/>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Translate speech to text in other languages in real time</a:t>
            </a: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Perform TTS on translated text</a:t>
            </a:r>
          </a:p>
        </p:txBody>
      </p:sp>
    </p:spTree>
    <p:extLst>
      <p:ext uri="{BB962C8B-B14F-4D97-AF65-F5344CB8AC3E}">
        <p14:creationId xmlns:p14="http://schemas.microsoft.com/office/powerpoint/2010/main" val="3991648345"/>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439862"/>
            <a:ext cx="11887200" cy="1415772"/>
          </a:xfrm>
        </p:spPr>
        <p:txBody>
          <a:bodyPr/>
          <a:lstStyle/>
          <a:p>
            <a:r>
              <a:rPr lang="en-US" dirty="0" smtClean="0"/>
              <a:t>Detect topics, language, and extract key phrases</a:t>
            </a:r>
          </a:p>
          <a:p>
            <a:r>
              <a:rPr lang="en-US" dirty="0" smtClean="0"/>
              <a:t>Analyze sentiment expressed in text</a:t>
            </a:r>
            <a:endParaRPr lang="en-US" dirty="0"/>
          </a:p>
        </p:txBody>
      </p:sp>
      <p:sp>
        <p:nvSpPr>
          <p:cNvPr id="3" name="Title 2"/>
          <p:cNvSpPr>
            <a:spLocks noGrp="1"/>
          </p:cNvSpPr>
          <p:nvPr>
            <p:ph type="title"/>
          </p:nvPr>
        </p:nvSpPr>
        <p:spPr/>
        <p:txBody>
          <a:bodyPr/>
          <a:lstStyle/>
          <a:p>
            <a:r>
              <a:rPr lang="en-US" dirty="0" smtClean="0"/>
              <a:t>Text Analytics API</a:t>
            </a:r>
            <a:endParaRPr lang="en-US" dirty="0"/>
          </a:p>
        </p:txBody>
      </p:sp>
      <p:pic>
        <p:nvPicPr>
          <p:cNvPr id="5" name="Picture 4"/>
          <p:cNvPicPr>
            <a:picLocks noChangeAspect="1"/>
          </p:cNvPicPr>
          <p:nvPr/>
        </p:nvPicPr>
        <p:blipFill>
          <a:blip r:embed="rId2"/>
          <a:stretch>
            <a:fillRect/>
          </a:stretch>
        </p:blipFill>
        <p:spPr>
          <a:xfrm>
            <a:off x="1760538" y="3192462"/>
            <a:ext cx="8915399" cy="3048000"/>
          </a:xfrm>
          <a:prstGeom prst="rect">
            <a:avLst/>
          </a:prstGeom>
        </p:spPr>
      </p:pic>
    </p:spTree>
    <p:extLst>
      <p:ext uri="{BB962C8B-B14F-4D97-AF65-F5344CB8AC3E}">
        <p14:creationId xmlns:p14="http://schemas.microsoft.com/office/powerpoint/2010/main" val="231750973"/>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Text Analytics API Methods</a:t>
            </a:r>
            <a:endParaRPr lang="en-US" dirty="0"/>
          </a:p>
        </p:txBody>
      </p:sp>
      <p:sp>
        <p:nvSpPr>
          <p:cNvPr id="4" name="Rectangle 3"/>
          <p:cNvSpPr/>
          <p:nvPr/>
        </p:nvSpPr>
        <p:spPr>
          <a:xfrm>
            <a:off x="808037" y="1714998"/>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languages</a:t>
            </a:r>
          </a:p>
        </p:txBody>
      </p:sp>
      <p:sp>
        <p:nvSpPr>
          <p:cNvPr id="5" name="Rectangle 4"/>
          <p:cNvSpPr/>
          <p:nvPr/>
        </p:nvSpPr>
        <p:spPr>
          <a:xfrm>
            <a:off x="808037" y="2536779"/>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topics</a:t>
            </a:r>
          </a:p>
        </p:txBody>
      </p:sp>
      <p:sp>
        <p:nvSpPr>
          <p:cNvPr id="6" name="Rectangle 5"/>
          <p:cNvSpPr/>
          <p:nvPr/>
        </p:nvSpPr>
        <p:spPr>
          <a:xfrm>
            <a:off x="808037" y="3358560"/>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smtClean="0">
                <a:solidFill>
                  <a:schemeClr val="bg1"/>
                </a:solidFill>
                <a:latin typeface="+mj-lt"/>
              </a:rPr>
              <a:t>keyPhrases</a:t>
            </a:r>
            <a:endParaRPr lang="en-US" sz="2000" dirty="0" smtClean="0">
              <a:solidFill>
                <a:schemeClr val="bg1"/>
              </a:solidFill>
              <a:latin typeface="+mj-lt"/>
            </a:endParaRPr>
          </a:p>
        </p:txBody>
      </p:sp>
      <p:sp>
        <p:nvSpPr>
          <p:cNvPr id="7" name="Rectangle 6"/>
          <p:cNvSpPr/>
          <p:nvPr/>
        </p:nvSpPr>
        <p:spPr>
          <a:xfrm>
            <a:off x="808037" y="4180341"/>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sentiment</a:t>
            </a:r>
          </a:p>
        </p:txBody>
      </p:sp>
      <p:sp>
        <p:nvSpPr>
          <p:cNvPr id="9" name="TextBox 8"/>
          <p:cNvSpPr txBox="1"/>
          <p:nvPr/>
        </p:nvSpPr>
        <p:spPr>
          <a:xfrm>
            <a:off x="3627437" y="1714998"/>
            <a:ext cx="8054706"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Identify language from more than 120 supported languages</a:t>
            </a:r>
          </a:p>
        </p:txBody>
      </p:sp>
      <p:sp>
        <p:nvSpPr>
          <p:cNvPr id="10" name="TextBox 9"/>
          <p:cNvSpPr txBox="1"/>
          <p:nvPr/>
        </p:nvSpPr>
        <p:spPr>
          <a:xfrm>
            <a:off x="3627437" y="3358560"/>
            <a:ext cx="7217104"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Generates a list of key phrases detected in input text</a:t>
            </a:r>
          </a:p>
        </p:txBody>
      </p:sp>
      <p:sp>
        <p:nvSpPr>
          <p:cNvPr id="11" name="TextBox 10"/>
          <p:cNvSpPr txBox="1"/>
          <p:nvPr/>
        </p:nvSpPr>
        <p:spPr>
          <a:xfrm>
            <a:off x="3627437" y="4174641"/>
            <a:ext cx="5701176"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Scores input text for sentiment (0.0 to 1.0)</a:t>
            </a:r>
          </a:p>
        </p:txBody>
      </p:sp>
      <p:sp>
        <p:nvSpPr>
          <p:cNvPr id="12" name="TextBox 11"/>
          <p:cNvSpPr txBox="1"/>
          <p:nvPr/>
        </p:nvSpPr>
        <p:spPr>
          <a:xfrm>
            <a:off x="3627437" y="2531079"/>
            <a:ext cx="6330644"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Generates a list of topics detected in input text</a:t>
            </a:r>
          </a:p>
        </p:txBody>
      </p:sp>
    </p:spTree>
    <p:extLst>
      <p:ext uri="{BB962C8B-B14F-4D97-AF65-F5344CB8AC3E}">
        <p14:creationId xmlns:p14="http://schemas.microsoft.com/office/powerpoint/2010/main" val="133658768"/>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Analyzing Text for Sentiment</a:t>
            </a:r>
            <a:endParaRPr lang="en-US" dirty="0"/>
          </a:p>
        </p:txBody>
      </p:sp>
      <p:sp>
        <p:nvSpPr>
          <p:cNvPr id="4" name="TextBox 3"/>
          <p:cNvSpPr txBox="1"/>
          <p:nvPr/>
        </p:nvSpPr>
        <p:spPr>
          <a:xfrm>
            <a:off x="274639" y="1363662"/>
            <a:ext cx="12161836" cy="4296561"/>
          </a:xfrm>
          <a:prstGeom prst="rect">
            <a:avLst/>
          </a:prstGeom>
          <a:noFill/>
        </p:spPr>
        <p:txBody>
          <a:bodyPr wrap="square" lIns="182880" tIns="146304" rIns="182880" bIns="146304" rtlCol="0">
            <a:spAutoFit/>
          </a:bodyPr>
          <a:lstStyle/>
          <a:p>
            <a:r>
              <a:rPr lang="en-US" sz="2000" dirty="0">
                <a:latin typeface="Lucida Console" panose="020B0609040504020204" pitchFamily="49" charset="0"/>
              </a:rPr>
              <a:t>POST </a:t>
            </a:r>
            <a:r>
              <a:rPr lang="en-US" sz="2000" dirty="0" smtClean="0">
                <a:latin typeface="Lucida Console" panose="020B0609040504020204" pitchFamily="49" charset="0"/>
              </a:rPr>
              <a:t>/text/analytics/v2.0/sentiment </a:t>
            </a:r>
            <a:r>
              <a:rPr lang="en-US" sz="2000" dirty="0">
                <a:latin typeface="Lucida Console" panose="020B0609040504020204" pitchFamily="49" charset="0"/>
              </a:rPr>
              <a:t>HTTP/1.1</a:t>
            </a:r>
          </a:p>
          <a:p>
            <a:r>
              <a:rPr lang="en-US" sz="2000" dirty="0">
                <a:latin typeface="Lucida Console" panose="020B0609040504020204" pitchFamily="49" charset="0"/>
              </a:rPr>
              <a:t>Content-Type: application/</a:t>
            </a:r>
            <a:r>
              <a:rPr lang="en-US" sz="2000" dirty="0" err="1">
                <a:latin typeface="Lucida Console" panose="020B0609040504020204" pitchFamily="49" charset="0"/>
              </a:rPr>
              <a:t>json</a:t>
            </a:r>
            <a:endParaRPr lang="en-US" sz="2000" dirty="0">
              <a:latin typeface="Lucida Console" panose="020B0609040504020204" pitchFamily="49" charset="0"/>
            </a:endParaRPr>
          </a:p>
          <a:p>
            <a:r>
              <a:rPr lang="en-US" sz="2000" dirty="0">
                <a:latin typeface="Lucida Console" panose="020B0609040504020204" pitchFamily="49" charset="0"/>
              </a:rPr>
              <a:t>Host: </a:t>
            </a:r>
            <a:r>
              <a:rPr lang="en-US" sz="2000" dirty="0" smtClean="0">
                <a:latin typeface="Lucida Console" panose="020B0609040504020204" pitchFamily="49" charset="0"/>
              </a:rPr>
              <a:t>westus.api.cognitive.microsoft.com:443</a:t>
            </a:r>
            <a:endParaRPr lang="en-US" sz="2000" dirty="0">
              <a:latin typeface="Lucida Console" panose="020B0609040504020204" pitchFamily="49" charset="0"/>
            </a:endParaRPr>
          </a:p>
          <a:p>
            <a:r>
              <a:rPr lang="en-US" sz="2000" dirty="0" err="1">
                <a:latin typeface="Lucida Console" panose="020B0609040504020204" pitchFamily="49" charset="0"/>
              </a:rPr>
              <a:t>Ocp</a:t>
            </a:r>
            <a:r>
              <a:rPr lang="en-US" sz="2000" dirty="0">
                <a:latin typeface="Lucida Console" panose="020B0609040504020204" pitchFamily="49" charset="0"/>
              </a:rPr>
              <a:t>-</a:t>
            </a:r>
            <a:r>
              <a:rPr lang="en-US" sz="2000" dirty="0" err="1">
                <a:latin typeface="Lucida Console" panose="020B0609040504020204" pitchFamily="49" charset="0"/>
              </a:rPr>
              <a:t>Apim</a:t>
            </a:r>
            <a:r>
              <a:rPr lang="en-US" sz="2000" dirty="0">
                <a:latin typeface="Lucida Console" panose="020B0609040504020204" pitchFamily="49" charset="0"/>
              </a:rPr>
              <a:t>-Subscription-Key: ••••••••••••••••••••••••••••••••</a:t>
            </a:r>
          </a:p>
          <a:p>
            <a:endParaRPr lang="en-US" sz="2000" dirty="0">
              <a:latin typeface="Lucida Console" panose="020B0609040504020204" pitchFamily="49" charset="0"/>
            </a:endParaRPr>
          </a:p>
          <a:p>
            <a:r>
              <a:rPr lang="en-US" sz="2000" dirty="0">
                <a:latin typeface="Lucida Console" panose="020B0609040504020204" pitchFamily="49" charset="0"/>
              </a:rPr>
              <a:t>{</a:t>
            </a:r>
          </a:p>
          <a:p>
            <a:r>
              <a:rPr lang="en-US" sz="2000" dirty="0">
                <a:latin typeface="Lucida Console" panose="020B0609040504020204" pitchFamily="49" charset="0"/>
              </a:rPr>
              <a:t>  "documents": [</a:t>
            </a:r>
          </a:p>
          <a:p>
            <a:r>
              <a:rPr lang="en-US" sz="2000" dirty="0">
                <a:latin typeface="Lucida Console" panose="020B0609040504020204" pitchFamily="49" charset="0"/>
              </a:rPr>
              <a:t>    {</a:t>
            </a:r>
          </a:p>
          <a:p>
            <a:r>
              <a:rPr lang="en-US" sz="2000" dirty="0">
                <a:latin typeface="Lucida Console" panose="020B0609040504020204" pitchFamily="49" charset="0"/>
              </a:rPr>
              <a:t>      "id": "1000",</a:t>
            </a:r>
          </a:p>
          <a:p>
            <a:r>
              <a:rPr lang="en-US" sz="2000" dirty="0">
                <a:latin typeface="Lucida Console" panose="020B0609040504020204" pitchFamily="49" charset="0"/>
              </a:rPr>
              <a:t>      "text": "I am mostly happy today, but coding sometimes makes me angry"</a:t>
            </a:r>
          </a:p>
          <a:p>
            <a:r>
              <a:rPr lang="en-US" sz="2000" dirty="0">
                <a:latin typeface="Lucida Console" panose="020B0609040504020204" pitchFamily="49" charset="0"/>
              </a:rPr>
              <a:t>    }</a:t>
            </a:r>
          </a:p>
          <a:p>
            <a:r>
              <a:rPr lang="en-US" sz="2000" dirty="0">
                <a:latin typeface="Lucida Console" panose="020B0609040504020204" pitchFamily="49" charset="0"/>
              </a:rPr>
              <a:t>  ]</a:t>
            </a:r>
          </a:p>
          <a:p>
            <a:r>
              <a:rPr lang="en-US" sz="2000" dirty="0">
                <a:latin typeface="Lucida Console" panose="020B0609040504020204" pitchFamily="49" charset="0"/>
              </a:rPr>
              <a:t>}</a:t>
            </a:r>
          </a:p>
        </p:txBody>
      </p:sp>
    </p:spTree>
    <p:extLst>
      <p:ext uri="{BB962C8B-B14F-4D97-AF65-F5344CB8AC3E}">
        <p14:creationId xmlns:p14="http://schemas.microsoft.com/office/powerpoint/2010/main" val="2609157518"/>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JSON Output</a:t>
            </a:r>
            <a:endParaRPr lang="en-US" dirty="0"/>
          </a:p>
        </p:txBody>
      </p:sp>
      <p:sp>
        <p:nvSpPr>
          <p:cNvPr id="4" name="TextBox 3"/>
          <p:cNvSpPr txBox="1"/>
          <p:nvPr/>
        </p:nvSpPr>
        <p:spPr>
          <a:xfrm>
            <a:off x="274639" y="1363662"/>
            <a:ext cx="11889564" cy="3065455"/>
          </a:xfrm>
          <a:prstGeom prst="rect">
            <a:avLst/>
          </a:prstGeom>
          <a:noFill/>
        </p:spPr>
        <p:txBody>
          <a:bodyPr wrap="square" lIns="182880" tIns="146304" rIns="182880" bIns="146304" rtlCol="0">
            <a:spAutoFit/>
          </a:bodyPr>
          <a:lstStyle/>
          <a:p>
            <a:r>
              <a:rPr lang="en-US" sz="2000" dirty="0">
                <a:latin typeface="Lucida Console" panose="020B0609040504020204" pitchFamily="49" charset="0"/>
              </a:rPr>
              <a:t>{</a:t>
            </a:r>
          </a:p>
          <a:p>
            <a:r>
              <a:rPr lang="en-US" sz="2000" dirty="0">
                <a:latin typeface="Lucida Console" panose="020B0609040504020204" pitchFamily="49" charset="0"/>
              </a:rPr>
              <a:t>  "documents": [</a:t>
            </a:r>
          </a:p>
          <a:p>
            <a:r>
              <a:rPr lang="en-US" sz="2000" dirty="0">
                <a:latin typeface="Lucida Console" panose="020B0609040504020204" pitchFamily="49" charset="0"/>
              </a:rPr>
              <a:t>    {</a:t>
            </a:r>
          </a:p>
          <a:p>
            <a:r>
              <a:rPr lang="en-US" sz="2000" dirty="0">
                <a:latin typeface="Lucida Console" panose="020B0609040504020204" pitchFamily="49" charset="0"/>
              </a:rPr>
              <a:t>      "score": 0.796945058645282,</a:t>
            </a:r>
          </a:p>
          <a:p>
            <a:r>
              <a:rPr lang="en-US" sz="2000" dirty="0">
                <a:latin typeface="Lucida Console" panose="020B0609040504020204" pitchFamily="49" charset="0"/>
              </a:rPr>
              <a:t>      "id": "1000"</a:t>
            </a:r>
          </a:p>
          <a:p>
            <a:r>
              <a:rPr lang="en-US" sz="2000" dirty="0">
                <a:latin typeface="Lucida Console" panose="020B0609040504020204" pitchFamily="49" charset="0"/>
              </a:rPr>
              <a:t>    }</a:t>
            </a:r>
          </a:p>
          <a:p>
            <a:r>
              <a:rPr lang="en-US" sz="2000" dirty="0">
                <a:latin typeface="Lucida Console" panose="020B0609040504020204" pitchFamily="49" charset="0"/>
              </a:rPr>
              <a:t>  ],</a:t>
            </a:r>
          </a:p>
          <a:p>
            <a:r>
              <a:rPr lang="en-US" sz="2000" dirty="0">
                <a:latin typeface="Lucida Console" panose="020B0609040504020204" pitchFamily="49" charset="0"/>
              </a:rPr>
              <a:t>  "errors": []</a:t>
            </a:r>
          </a:p>
          <a:p>
            <a:r>
              <a:rPr lang="en-US" sz="2000" dirty="0">
                <a:latin typeface="Lucida Console" panose="020B0609040504020204" pitchFamily="49" charset="0"/>
              </a:rPr>
              <a:t>}</a:t>
            </a:r>
          </a:p>
        </p:txBody>
      </p:sp>
    </p:spTree>
    <p:extLst>
      <p:ext uri="{BB962C8B-B14F-4D97-AF65-F5344CB8AC3E}">
        <p14:creationId xmlns:p14="http://schemas.microsoft.com/office/powerpoint/2010/main" val="876448638"/>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a:xfrm>
            <a:off x="554990" y="3954780"/>
            <a:ext cx="9363061" cy="664797"/>
          </a:xfrm>
        </p:spPr>
        <p:txBody>
          <a:bodyPr/>
          <a:lstStyle/>
          <a:p>
            <a:r>
              <a:rPr lang="en-US" dirty="0" smtClean="0"/>
              <a:t>Text Analytics API</a:t>
            </a:r>
            <a:endParaRPr lang="en-US" dirty="0"/>
          </a:p>
        </p:txBody>
      </p:sp>
      <p:sp>
        <p:nvSpPr>
          <p:cNvPr id="3" name="Title 2"/>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16518644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439862"/>
            <a:ext cx="7467599" cy="4985980"/>
          </a:xfrm>
        </p:spPr>
        <p:txBody>
          <a:bodyPr/>
          <a:lstStyle/>
          <a:p>
            <a:r>
              <a:rPr lang="en-US" dirty="0" smtClean="0"/>
              <a:t>Uses </a:t>
            </a:r>
            <a:r>
              <a:rPr lang="en-US" dirty="0" err="1" smtClean="0"/>
              <a:t>WebSockets</a:t>
            </a:r>
            <a:r>
              <a:rPr lang="en-US" dirty="0" smtClean="0"/>
              <a:t> to translate speech in real time</a:t>
            </a:r>
          </a:p>
          <a:p>
            <a:r>
              <a:rPr lang="en-US" dirty="0" smtClean="0"/>
              <a:t>Uses deep neural networks to translate, remove disfluencies, and identify profanity</a:t>
            </a:r>
          </a:p>
          <a:p>
            <a:r>
              <a:rPr lang="en-US" dirty="0" smtClean="0"/>
              <a:t>Uses silence detection to frame "utterances"</a:t>
            </a:r>
          </a:p>
          <a:p>
            <a:r>
              <a:rPr lang="en-US" dirty="0" smtClean="0"/>
              <a:t>Supports WAV and MP3</a:t>
            </a:r>
          </a:p>
        </p:txBody>
      </p:sp>
      <p:sp>
        <p:nvSpPr>
          <p:cNvPr id="3" name="Title 2"/>
          <p:cNvSpPr>
            <a:spLocks noGrp="1"/>
          </p:cNvSpPr>
          <p:nvPr>
            <p:ph type="title"/>
          </p:nvPr>
        </p:nvSpPr>
        <p:spPr/>
        <p:txBody>
          <a:bodyPr/>
          <a:lstStyle/>
          <a:p>
            <a:r>
              <a:rPr lang="en-US" dirty="0" smtClean="0"/>
              <a:t>Translator API</a:t>
            </a:r>
            <a:endParaRPr lang="en-US" dirty="0"/>
          </a:p>
        </p:txBody>
      </p:sp>
      <p:pic>
        <p:nvPicPr>
          <p:cNvPr id="4" name="Picture 3"/>
          <p:cNvPicPr>
            <a:picLocks noChangeAspect="1"/>
          </p:cNvPicPr>
          <p:nvPr/>
        </p:nvPicPr>
        <p:blipFill>
          <a:blip r:embed="rId3"/>
          <a:stretch>
            <a:fillRect/>
          </a:stretch>
        </p:blipFill>
        <p:spPr>
          <a:xfrm>
            <a:off x="8047037" y="1221047"/>
            <a:ext cx="3727768" cy="5275262"/>
          </a:xfrm>
          <a:prstGeom prst="rect">
            <a:avLst/>
          </a:prstGeom>
        </p:spPr>
      </p:pic>
    </p:spTree>
    <p:extLst>
      <p:ext uri="{BB962C8B-B14F-4D97-AF65-F5344CB8AC3E}">
        <p14:creationId xmlns:p14="http://schemas.microsoft.com/office/powerpoint/2010/main" val="1107199331"/>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Enumerating Languages</a:t>
            </a:r>
            <a:endParaRPr lang="en-US" dirty="0"/>
          </a:p>
        </p:txBody>
      </p:sp>
      <p:sp>
        <p:nvSpPr>
          <p:cNvPr id="4" name="TextBox 3"/>
          <p:cNvSpPr txBox="1"/>
          <p:nvPr/>
        </p:nvSpPr>
        <p:spPr>
          <a:xfrm>
            <a:off x="274639" y="1363662"/>
            <a:ext cx="11963398" cy="4727448"/>
          </a:xfrm>
          <a:prstGeom prst="rect">
            <a:avLst/>
          </a:prstGeom>
          <a:noFill/>
        </p:spPr>
        <p:txBody>
          <a:bodyPr wrap="square" lIns="182880" tIns="146304" rIns="182880" bIns="146304" rtlCol="0">
            <a:spAutoFit/>
          </a:bodyPr>
          <a:lstStyle/>
          <a:p>
            <a:r>
              <a:rPr lang="en-US" sz="1600" dirty="0" smtClean="0">
                <a:latin typeface="Lucida Console" panose="020B0609040504020204" pitchFamily="49" charset="0"/>
              </a:rPr>
              <a:t>using (</a:t>
            </a:r>
            <a:r>
              <a:rPr lang="en-US" sz="1600" dirty="0" err="1" smtClean="0">
                <a:latin typeface="Lucida Console" panose="020B0609040504020204" pitchFamily="49" charset="0"/>
              </a:rPr>
              <a:t>var</a:t>
            </a:r>
            <a:r>
              <a:rPr lang="en-US" sz="1600" dirty="0" smtClean="0">
                <a:latin typeface="Lucida Console" panose="020B0609040504020204" pitchFamily="49" charset="0"/>
              </a:rPr>
              <a:t> client = new </a:t>
            </a:r>
            <a:r>
              <a:rPr lang="en-US" sz="1600" dirty="0" err="1" smtClean="0">
                <a:latin typeface="Lucida Console" panose="020B0609040504020204" pitchFamily="49" charset="0"/>
              </a:rPr>
              <a:t>HttpClient</a:t>
            </a:r>
            <a:r>
              <a:rPr lang="en-US" sz="1600" dirty="0" smtClean="0">
                <a:latin typeface="Lucida Console" panose="020B0609040504020204" pitchFamily="49" charset="0"/>
              </a:rPr>
              <a:t>())</a:t>
            </a:r>
          </a:p>
          <a:p>
            <a:r>
              <a:rPr lang="en-US" sz="1600" dirty="0">
                <a:latin typeface="Lucida Console" panose="020B0609040504020204" pitchFamily="49" charset="0"/>
              </a:rPr>
              <a:t>{</a:t>
            </a:r>
            <a:endParaRPr lang="en-US" sz="1600" dirty="0" smtClean="0">
              <a:latin typeface="Lucida Console" panose="020B0609040504020204" pitchFamily="49" charset="0"/>
            </a:endParaRPr>
          </a:p>
          <a:p>
            <a:r>
              <a:rPr lang="en-US" sz="1600" dirty="0" smtClean="0">
                <a:latin typeface="Lucida Console" panose="020B0609040504020204" pitchFamily="49" charset="0"/>
              </a:rPr>
              <a:t>    </a:t>
            </a:r>
            <a:r>
              <a:rPr lang="en-US" sz="1600" dirty="0" err="1" smtClean="0">
                <a:latin typeface="Lucida Console" panose="020B0609040504020204" pitchFamily="49" charset="0"/>
              </a:rPr>
              <a:t>var</a:t>
            </a:r>
            <a:r>
              <a:rPr lang="en-US" sz="1600" dirty="0" smtClean="0">
                <a:latin typeface="Lucida Console" panose="020B0609040504020204" pitchFamily="49" charset="0"/>
              </a:rPr>
              <a:t> </a:t>
            </a:r>
            <a:r>
              <a:rPr lang="en-US" sz="1600" dirty="0" err="1" smtClean="0">
                <a:latin typeface="Lucida Console" panose="020B0609040504020204" pitchFamily="49" charset="0"/>
              </a:rPr>
              <a:t>uri</a:t>
            </a:r>
            <a:r>
              <a:rPr lang="en-US" sz="1600" dirty="0" smtClean="0">
                <a:latin typeface="Lucida Console" panose="020B0609040504020204" pitchFamily="49" charset="0"/>
              </a:rPr>
              <a:t> =</a:t>
            </a:r>
          </a:p>
          <a:p>
            <a:r>
              <a:rPr lang="en-US" sz="1600" dirty="0">
                <a:latin typeface="Lucida Console" panose="020B0609040504020204" pitchFamily="49" charset="0"/>
              </a:rPr>
              <a:t> </a:t>
            </a:r>
            <a:r>
              <a:rPr lang="en-US" sz="1600" dirty="0" smtClean="0">
                <a:latin typeface="Lucida Console" panose="020B0609040504020204" pitchFamily="49" charset="0"/>
              </a:rPr>
              <a:t>       "https</a:t>
            </a:r>
            <a:r>
              <a:rPr lang="en-US" sz="1600" dirty="0">
                <a:latin typeface="Lucida Console" panose="020B0609040504020204" pitchFamily="49" charset="0"/>
              </a:rPr>
              <a:t>://</a:t>
            </a:r>
            <a:r>
              <a:rPr lang="en-US" sz="1600" dirty="0" smtClean="0">
                <a:latin typeface="Lucida Console" panose="020B0609040504020204" pitchFamily="49" charset="0"/>
              </a:rPr>
              <a:t>dev.microsofttranslator.com/</a:t>
            </a:r>
            <a:r>
              <a:rPr lang="en-US" sz="1600" dirty="0" err="1" smtClean="0">
                <a:latin typeface="Lucida Console" panose="020B0609040504020204" pitchFamily="49" charset="0"/>
              </a:rPr>
              <a:t>languages?api-version</a:t>
            </a:r>
            <a:r>
              <a:rPr lang="en-US" sz="1600" dirty="0" smtClean="0">
                <a:latin typeface="Lucida Console" panose="020B0609040504020204" pitchFamily="49" charset="0"/>
              </a:rPr>
              <a:t>=1.0&amp;scope=</a:t>
            </a:r>
            <a:r>
              <a:rPr lang="en-US" sz="1600" dirty="0" err="1" smtClean="0">
                <a:latin typeface="Lucida Console" panose="020B0609040504020204" pitchFamily="49" charset="0"/>
              </a:rPr>
              <a:t>text,speech</a:t>
            </a:r>
            <a:r>
              <a:rPr lang="en-US" sz="1600" dirty="0" smtClean="0">
                <a:latin typeface="Lucida Console" panose="020B0609040504020204" pitchFamily="49" charset="0"/>
              </a:rPr>
              <a:t>";</a:t>
            </a:r>
          </a:p>
          <a:p>
            <a:r>
              <a:rPr lang="en-US" sz="1600" dirty="0" smtClean="0">
                <a:latin typeface="Lucida Console" panose="020B0609040504020204" pitchFamily="49" charset="0"/>
              </a:rPr>
              <a:t>    </a:t>
            </a:r>
            <a:r>
              <a:rPr lang="en-US" sz="1600" dirty="0" err="1" smtClean="0">
                <a:latin typeface="Lucida Console" panose="020B0609040504020204" pitchFamily="49" charset="0"/>
              </a:rPr>
              <a:t>var</a:t>
            </a:r>
            <a:r>
              <a:rPr lang="en-US" sz="1600" dirty="0" smtClean="0">
                <a:latin typeface="Lucida Console" panose="020B0609040504020204" pitchFamily="49" charset="0"/>
              </a:rPr>
              <a:t> </a:t>
            </a:r>
            <a:r>
              <a:rPr lang="en-US" sz="1600" dirty="0">
                <a:latin typeface="Lucida Console" panose="020B0609040504020204" pitchFamily="49" charset="0"/>
              </a:rPr>
              <a:t>response = await </a:t>
            </a:r>
            <a:r>
              <a:rPr lang="en-US" sz="1600" dirty="0" err="1" smtClean="0">
                <a:latin typeface="Lucida Console" panose="020B0609040504020204" pitchFamily="49" charset="0"/>
              </a:rPr>
              <a:t>client.GetAsync</a:t>
            </a:r>
            <a:r>
              <a:rPr lang="en-US" sz="1600" dirty="0" smtClean="0">
                <a:latin typeface="Lucida Console" panose="020B0609040504020204" pitchFamily="49" charset="0"/>
              </a:rPr>
              <a:t>(</a:t>
            </a:r>
            <a:r>
              <a:rPr lang="en-US" sz="1600" dirty="0" err="1" smtClean="0">
                <a:latin typeface="Lucida Console" panose="020B0609040504020204" pitchFamily="49" charset="0"/>
              </a:rPr>
              <a:t>uri</a:t>
            </a:r>
            <a:r>
              <a:rPr lang="en-US" sz="1600" dirty="0" smtClean="0">
                <a:latin typeface="Lucida Console" panose="020B0609040504020204" pitchFamily="49" charset="0"/>
              </a:rPr>
              <a:t>);</a:t>
            </a:r>
            <a:endParaRPr lang="en-US" sz="1600" dirty="0">
              <a:latin typeface="Lucida Console" panose="020B0609040504020204" pitchFamily="49" charset="0"/>
            </a:endParaRPr>
          </a:p>
          <a:p>
            <a:r>
              <a:rPr lang="en-US" sz="1600" dirty="0" smtClean="0">
                <a:latin typeface="Lucida Console" panose="020B0609040504020204" pitchFamily="49" charset="0"/>
              </a:rPr>
              <a:t>    </a:t>
            </a:r>
            <a:r>
              <a:rPr lang="en-US" sz="1600" dirty="0" err="1" smtClean="0">
                <a:latin typeface="Lucida Console" panose="020B0609040504020204" pitchFamily="49" charset="0"/>
              </a:rPr>
              <a:t>var</a:t>
            </a:r>
            <a:r>
              <a:rPr lang="en-US" sz="1600" dirty="0" smtClean="0">
                <a:latin typeface="Lucida Console" panose="020B0609040504020204" pitchFamily="49" charset="0"/>
              </a:rPr>
              <a:t> </a:t>
            </a:r>
            <a:r>
              <a:rPr lang="en-US" sz="1600" dirty="0" err="1" smtClean="0">
                <a:latin typeface="Lucida Console" panose="020B0609040504020204" pitchFamily="49" charset="0"/>
              </a:rPr>
              <a:t>json</a:t>
            </a:r>
            <a:r>
              <a:rPr lang="en-US" sz="1600" dirty="0" smtClean="0">
                <a:latin typeface="Lucida Console" panose="020B0609040504020204" pitchFamily="49" charset="0"/>
              </a:rPr>
              <a:t> </a:t>
            </a:r>
            <a:r>
              <a:rPr lang="en-US" sz="1600" dirty="0">
                <a:latin typeface="Lucida Console" panose="020B0609040504020204" pitchFamily="49" charset="0"/>
              </a:rPr>
              <a:t>= await </a:t>
            </a:r>
            <a:r>
              <a:rPr lang="en-US" sz="1600" dirty="0" err="1">
                <a:latin typeface="Lucida Console" panose="020B0609040504020204" pitchFamily="49" charset="0"/>
              </a:rPr>
              <a:t>response.Content.ReadAsStringAsync</a:t>
            </a:r>
            <a:r>
              <a:rPr lang="en-US" sz="1600" dirty="0">
                <a:latin typeface="Lucida Console" panose="020B0609040504020204" pitchFamily="49" charset="0"/>
              </a:rPr>
              <a:t>();</a:t>
            </a:r>
          </a:p>
          <a:p>
            <a:r>
              <a:rPr lang="en-US" sz="1600" dirty="0">
                <a:latin typeface="Lucida Console" panose="020B0609040504020204" pitchFamily="49" charset="0"/>
              </a:rPr>
              <a:t>    </a:t>
            </a:r>
            <a:r>
              <a:rPr lang="en-US" sz="1600" dirty="0" smtClean="0">
                <a:latin typeface="Lucida Console" panose="020B0609040504020204" pitchFamily="49" charset="0"/>
              </a:rPr>
              <a:t>dynamic result </a:t>
            </a:r>
            <a:r>
              <a:rPr lang="en-US" sz="1600" dirty="0">
                <a:latin typeface="Lucida Console" panose="020B0609040504020204" pitchFamily="49" charset="0"/>
              </a:rPr>
              <a:t>= </a:t>
            </a:r>
            <a:r>
              <a:rPr lang="en-US" sz="1600" dirty="0" err="1" smtClean="0">
                <a:latin typeface="Lucida Console" panose="020B0609040504020204" pitchFamily="49" charset="0"/>
              </a:rPr>
              <a:t>JObject.Parse</a:t>
            </a:r>
            <a:r>
              <a:rPr lang="en-US" sz="1600" dirty="0" smtClean="0">
                <a:latin typeface="Lucida Console" panose="020B0609040504020204" pitchFamily="49" charset="0"/>
              </a:rPr>
              <a:t>(</a:t>
            </a:r>
            <a:r>
              <a:rPr lang="en-US" sz="1600" dirty="0" err="1" smtClean="0">
                <a:latin typeface="Lucida Console" panose="020B0609040504020204" pitchFamily="49" charset="0"/>
              </a:rPr>
              <a:t>json</a:t>
            </a:r>
            <a:r>
              <a:rPr lang="en-US" sz="1600" dirty="0" smtClean="0">
                <a:latin typeface="Lucida Console" panose="020B0609040504020204" pitchFamily="49" charset="0"/>
              </a:rPr>
              <a:t>); // JSON.NET</a:t>
            </a:r>
            <a:endParaRPr lang="en-US" sz="1600" dirty="0">
              <a:latin typeface="Lucida Console" panose="020B0609040504020204" pitchFamily="49" charset="0"/>
            </a:endParaRPr>
          </a:p>
          <a:p>
            <a:endParaRPr lang="en-US" sz="1600" dirty="0">
              <a:latin typeface="Lucida Console" panose="020B0609040504020204" pitchFamily="49" charset="0"/>
            </a:endParaRPr>
          </a:p>
          <a:p>
            <a:r>
              <a:rPr lang="en-US" sz="1600" dirty="0" smtClean="0">
                <a:latin typeface="Lucida Console" panose="020B0609040504020204" pitchFamily="49" charset="0"/>
              </a:rPr>
              <a:t>    </a:t>
            </a:r>
            <a:r>
              <a:rPr lang="en-US" sz="1600" dirty="0" err="1" smtClean="0">
                <a:latin typeface="Lucida Console" panose="020B0609040504020204" pitchFamily="49" charset="0"/>
              </a:rPr>
              <a:t>foreach</a:t>
            </a:r>
            <a:r>
              <a:rPr lang="en-US" sz="1600" dirty="0" smtClean="0">
                <a:latin typeface="Lucida Console" panose="020B0609040504020204" pitchFamily="49" charset="0"/>
              </a:rPr>
              <a:t> </a:t>
            </a:r>
            <a:r>
              <a:rPr lang="en-US" sz="1600" dirty="0">
                <a:latin typeface="Lucida Console" panose="020B0609040504020204" pitchFamily="49" charset="0"/>
              </a:rPr>
              <a:t>(</a:t>
            </a:r>
            <a:r>
              <a:rPr lang="en-US" sz="1600" dirty="0" err="1">
                <a:latin typeface="Lucida Console" panose="020B0609040504020204" pitchFamily="49" charset="0"/>
              </a:rPr>
              <a:t>var</a:t>
            </a:r>
            <a:r>
              <a:rPr lang="en-US" sz="1600" dirty="0">
                <a:latin typeface="Lucida Console" panose="020B0609040504020204" pitchFamily="49" charset="0"/>
              </a:rPr>
              <a:t> s in </a:t>
            </a:r>
            <a:r>
              <a:rPr lang="en-US" sz="1600" dirty="0" err="1" smtClean="0">
                <a:latin typeface="Lucida Console" panose="020B0609040504020204" pitchFamily="49" charset="0"/>
              </a:rPr>
              <a:t>result.speech</a:t>
            </a:r>
            <a:r>
              <a:rPr lang="en-US" sz="1600" dirty="0" smtClean="0">
                <a:latin typeface="Lucida Console" panose="020B0609040504020204" pitchFamily="49" charset="0"/>
              </a:rPr>
              <a:t>) // Enumerate input languages</a:t>
            </a:r>
            <a:endParaRPr lang="en-US" sz="1600" dirty="0">
              <a:latin typeface="Lucida Console" panose="020B0609040504020204" pitchFamily="49" charset="0"/>
            </a:endParaRPr>
          </a:p>
          <a:p>
            <a:r>
              <a:rPr lang="en-US" sz="1600" dirty="0" smtClean="0">
                <a:latin typeface="Lucida Console" panose="020B0609040504020204" pitchFamily="49" charset="0"/>
              </a:rPr>
              <a:t>    </a:t>
            </a:r>
            <a:r>
              <a:rPr lang="en-US" sz="1600" dirty="0">
                <a:latin typeface="Lucida Console" panose="020B0609040504020204" pitchFamily="49" charset="0"/>
              </a:rPr>
              <a:t>{</a:t>
            </a:r>
          </a:p>
          <a:p>
            <a:r>
              <a:rPr lang="en-US" sz="1600" dirty="0" smtClean="0">
                <a:latin typeface="Lucida Console" panose="020B0609040504020204" pitchFamily="49" charset="0"/>
              </a:rPr>
              <a:t>        // </a:t>
            </a:r>
            <a:r>
              <a:rPr lang="en-US" sz="1600" dirty="0" err="1" smtClean="0">
                <a:latin typeface="Lucida Console" panose="020B0609040504020204" pitchFamily="49" charset="0"/>
              </a:rPr>
              <a:t>s.Name</a:t>
            </a:r>
            <a:r>
              <a:rPr lang="en-US" sz="1600" dirty="0" smtClean="0">
                <a:latin typeface="Lucida Console" panose="020B0609040504020204" pitchFamily="49" charset="0"/>
              </a:rPr>
              <a:t> holds identifier ("</a:t>
            </a:r>
            <a:r>
              <a:rPr lang="en-US" sz="1600" dirty="0" err="1" smtClean="0">
                <a:latin typeface="Lucida Console" panose="020B0609040504020204" pitchFamily="49" charset="0"/>
              </a:rPr>
              <a:t>en</a:t>
            </a:r>
            <a:r>
              <a:rPr lang="en-US" sz="1600" dirty="0" smtClean="0">
                <a:latin typeface="Lucida Console" panose="020B0609040504020204" pitchFamily="49" charset="0"/>
              </a:rPr>
              <a:t>-US") and s.Value.name holds name ("English")</a:t>
            </a:r>
            <a:endParaRPr lang="en-US" sz="1600" dirty="0">
              <a:latin typeface="Lucida Console" panose="020B0609040504020204" pitchFamily="49" charset="0"/>
            </a:endParaRPr>
          </a:p>
          <a:p>
            <a:r>
              <a:rPr lang="en-US" sz="1600" dirty="0" smtClean="0">
                <a:latin typeface="Lucida Console" panose="020B0609040504020204" pitchFamily="49" charset="0"/>
              </a:rPr>
              <a:t>    }</a:t>
            </a:r>
          </a:p>
          <a:p>
            <a:endParaRPr lang="en-US" sz="1600" dirty="0">
              <a:latin typeface="Lucida Console" panose="020B0609040504020204" pitchFamily="49" charset="0"/>
            </a:endParaRPr>
          </a:p>
          <a:p>
            <a:r>
              <a:rPr lang="en-US" sz="1600" dirty="0" smtClean="0">
                <a:latin typeface="Lucida Console" panose="020B0609040504020204" pitchFamily="49" charset="0"/>
              </a:rPr>
              <a:t>    </a:t>
            </a:r>
            <a:r>
              <a:rPr lang="en-US" sz="1600" dirty="0" err="1" smtClean="0">
                <a:latin typeface="Lucida Console" panose="020B0609040504020204" pitchFamily="49" charset="0"/>
              </a:rPr>
              <a:t>foreach</a:t>
            </a:r>
            <a:r>
              <a:rPr lang="en-US" sz="1600" dirty="0" smtClean="0">
                <a:latin typeface="Lucida Console" panose="020B0609040504020204" pitchFamily="49" charset="0"/>
              </a:rPr>
              <a:t> </a:t>
            </a:r>
            <a:r>
              <a:rPr lang="en-US" sz="1600" dirty="0">
                <a:latin typeface="Lucida Console" panose="020B0609040504020204" pitchFamily="49" charset="0"/>
              </a:rPr>
              <a:t>(</a:t>
            </a:r>
            <a:r>
              <a:rPr lang="en-US" sz="1600" dirty="0" err="1">
                <a:latin typeface="Lucida Console" panose="020B0609040504020204" pitchFamily="49" charset="0"/>
              </a:rPr>
              <a:t>var</a:t>
            </a:r>
            <a:r>
              <a:rPr lang="en-US" sz="1600" dirty="0">
                <a:latin typeface="Lucida Console" panose="020B0609040504020204" pitchFamily="49" charset="0"/>
              </a:rPr>
              <a:t> s in </a:t>
            </a:r>
            <a:r>
              <a:rPr lang="en-US" sz="1600" dirty="0" err="1" smtClean="0">
                <a:latin typeface="Lucida Console" panose="020B0609040504020204" pitchFamily="49" charset="0"/>
              </a:rPr>
              <a:t>result.text</a:t>
            </a:r>
            <a:r>
              <a:rPr lang="en-US" sz="1600" dirty="0" smtClean="0">
                <a:latin typeface="Lucida Console" panose="020B0609040504020204" pitchFamily="49" charset="0"/>
              </a:rPr>
              <a:t>) // Enumerate output languages</a:t>
            </a:r>
            <a:endParaRPr lang="en-US" sz="1600" dirty="0">
              <a:latin typeface="Lucida Console" panose="020B0609040504020204" pitchFamily="49" charset="0"/>
            </a:endParaRPr>
          </a:p>
          <a:p>
            <a:r>
              <a:rPr lang="en-US" sz="1600" dirty="0">
                <a:latin typeface="Lucida Console" panose="020B0609040504020204" pitchFamily="49" charset="0"/>
              </a:rPr>
              <a:t>    </a:t>
            </a:r>
            <a:r>
              <a:rPr lang="en-US" sz="1600" dirty="0" smtClean="0">
                <a:latin typeface="Lucida Console" panose="020B0609040504020204" pitchFamily="49" charset="0"/>
              </a:rPr>
              <a:t>{</a:t>
            </a:r>
          </a:p>
          <a:p>
            <a:r>
              <a:rPr lang="en-US" sz="1600" dirty="0" smtClean="0">
                <a:latin typeface="Lucida Console" panose="020B0609040504020204" pitchFamily="49" charset="0"/>
              </a:rPr>
              <a:t>        // </a:t>
            </a:r>
            <a:r>
              <a:rPr lang="en-US" sz="1600" dirty="0" err="1">
                <a:latin typeface="Lucida Console" panose="020B0609040504020204" pitchFamily="49" charset="0"/>
              </a:rPr>
              <a:t>s.Name</a:t>
            </a:r>
            <a:r>
              <a:rPr lang="en-US" sz="1600" dirty="0">
                <a:latin typeface="Lucida Console" panose="020B0609040504020204" pitchFamily="49" charset="0"/>
              </a:rPr>
              <a:t> holds identifier </a:t>
            </a:r>
            <a:r>
              <a:rPr lang="en-US" sz="1600" dirty="0" smtClean="0">
                <a:latin typeface="Lucida Console" panose="020B0609040504020204" pitchFamily="49" charset="0"/>
              </a:rPr>
              <a:t>("</a:t>
            </a:r>
            <a:r>
              <a:rPr lang="en-US" sz="1600" dirty="0" err="1" smtClean="0">
                <a:latin typeface="Lucida Console" panose="020B0609040504020204" pitchFamily="49" charset="0"/>
              </a:rPr>
              <a:t>fr</a:t>
            </a:r>
            <a:r>
              <a:rPr lang="en-US" sz="1600" dirty="0" smtClean="0">
                <a:latin typeface="Lucida Console" panose="020B0609040504020204" pitchFamily="49" charset="0"/>
              </a:rPr>
              <a:t>") </a:t>
            </a:r>
            <a:r>
              <a:rPr lang="en-US" sz="1600" dirty="0">
                <a:latin typeface="Lucida Console" panose="020B0609040504020204" pitchFamily="49" charset="0"/>
              </a:rPr>
              <a:t>and s.Value.name holds name </a:t>
            </a:r>
            <a:r>
              <a:rPr lang="en-US" sz="1600" dirty="0" smtClean="0">
                <a:latin typeface="Lucida Console" panose="020B0609040504020204" pitchFamily="49" charset="0"/>
              </a:rPr>
              <a:t>("French")</a:t>
            </a:r>
          </a:p>
          <a:p>
            <a:r>
              <a:rPr lang="en-US" sz="1600" dirty="0" smtClean="0">
                <a:latin typeface="Lucida Console" panose="020B0609040504020204" pitchFamily="49" charset="0"/>
              </a:rPr>
              <a:t>    }</a:t>
            </a:r>
          </a:p>
          <a:p>
            <a:r>
              <a:rPr lang="en-US" sz="1600" dirty="0" smtClean="0">
                <a:latin typeface="Lucida Console" panose="020B0609040504020204" pitchFamily="49" charset="0"/>
              </a:rPr>
              <a:t>}</a:t>
            </a:r>
            <a:endParaRPr lang="en-US" sz="1600" dirty="0">
              <a:latin typeface="Lucida Console" panose="020B0609040504020204" pitchFamily="49" charset="0"/>
            </a:endParaRPr>
          </a:p>
        </p:txBody>
      </p:sp>
    </p:spTree>
    <p:extLst>
      <p:ext uri="{BB962C8B-B14F-4D97-AF65-F5344CB8AC3E}">
        <p14:creationId xmlns:p14="http://schemas.microsoft.com/office/powerpoint/2010/main" val="3315478013"/>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Connecting to the Translator Service</a:t>
            </a:r>
            <a:endParaRPr lang="en-US" dirty="0"/>
          </a:p>
        </p:txBody>
      </p:sp>
      <p:sp>
        <p:nvSpPr>
          <p:cNvPr id="4" name="TextBox 3"/>
          <p:cNvSpPr txBox="1"/>
          <p:nvPr/>
        </p:nvSpPr>
        <p:spPr>
          <a:xfrm>
            <a:off x="274639" y="1363662"/>
            <a:ext cx="11889564" cy="3557897"/>
          </a:xfrm>
          <a:prstGeom prst="rect">
            <a:avLst/>
          </a:prstGeom>
          <a:noFill/>
        </p:spPr>
        <p:txBody>
          <a:bodyPr wrap="square" lIns="182880" tIns="146304" rIns="182880" bIns="146304" rtlCol="0">
            <a:spAutoFit/>
          </a:bodyPr>
          <a:lstStyle/>
          <a:p>
            <a:r>
              <a:rPr lang="en-US" sz="1600" dirty="0">
                <a:latin typeface="Lucida Console" panose="020B0609040504020204" pitchFamily="49" charset="0"/>
              </a:rPr>
              <a:t>_</a:t>
            </a:r>
            <a:r>
              <a:rPr lang="en-US" sz="1600" dirty="0" smtClean="0">
                <a:latin typeface="Lucida Console" panose="020B0609040504020204" pitchFamily="49" charset="0"/>
              </a:rPr>
              <a:t>socket = </a:t>
            </a:r>
            <a:r>
              <a:rPr lang="en-US" sz="1600" dirty="0">
                <a:latin typeface="Lucida Console" panose="020B0609040504020204" pitchFamily="49" charset="0"/>
              </a:rPr>
              <a:t>new </a:t>
            </a:r>
            <a:r>
              <a:rPr lang="en-US" sz="1600" dirty="0" err="1">
                <a:latin typeface="Lucida Console" panose="020B0609040504020204" pitchFamily="49" charset="0"/>
              </a:rPr>
              <a:t>MessageWebSocket</a:t>
            </a:r>
            <a:r>
              <a:rPr lang="en-US" sz="1600" dirty="0">
                <a:latin typeface="Lucida Console" panose="020B0609040504020204" pitchFamily="49" charset="0"/>
              </a:rPr>
              <a:t>();</a:t>
            </a:r>
          </a:p>
          <a:p>
            <a:r>
              <a:rPr lang="en-US" sz="1600" dirty="0">
                <a:latin typeface="Lucida Console" panose="020B0609040504020204" pitchFamily="49" charset="0"/>
              </a:rPr>
              <a:t>_</a:t>
            </a:r>
            <a:r>
              <a:rPr lang="en-US" sz="1600" dirty="0" err="1">
                <a:latin typeface="Lucida Console" panose="020B0609040504020204" pitchFamily="49" charset="0"/>
              </a:rPr>
              <a:t>socket.MessageReceived</a:t>
            </a:r>
            <a:r>
              <a:rPr lang="en-US" sz="1600" dirty="0">
                <a:latin typeface="Lucida Console" panose="020B0609040504020204" pitchFamily="49" charset="0"/>
              </a:rPr>
              <a:t> += </a:t>
            </a:r>
            <a:r>
              <a:rPr lang="en-US" sz="1600" dirty="0" err="1">
                <a:latin typeface="Lucida Console" panose="020B0609040504020204" pitchFamily="49" charset="0"/>
              </a:rPr>
              <a:t>OnMessageReceived</a:t>
            </a:r>
            <a:r>
              <a:rPr lang="en-US" sz="1600" dirty="0">
                <a:latin typeface="Lucida Console" panose="020B0609040504020204" pitchFamily="49" charset="0"/>
              </a:rPr>
              <a:t>;</a:t>
            </a:r>
          </a:p>
          <a:p>
            <a:endParaRPr lang="en-US" sz="1600" dirty="0" smtClean="0">
              <a:latin typeface="Lucida Console" panose="020B0609040504020204" pitchFamily="49" charset="0"/>
            </a:endParaRPr>
          </a:p>
          <a:p>
            <a:r>
              <a:rPr lang="en-US" sz="1600" dirty="0" smtClean="0">
                <a:latin typeface="Lucida Console" panose="020B0609040504020204" pitchFamily="49" charset="0"/>
              </a:rPr>
              <a:t>// Insert an access token into the Authorization header</a:t>
            </a:r>
          </a:p>
          <a:p>
            <a:r>
              <a:rPr lang="en-US" sz="1600" dirty="0" err="1" smtClean="0">
                <a:latin typeface="Lucida Console" panose="020B0609040504020204" pitchFamily="49" charset="0"/>
              </a:rPr>
              <a:t>var</a:t>
            </a:r>
            <a:r>
              <a:rPr lang="en-US" sz="1600" dirty="0" smtClean="0">
                <a:latin typeface="Lucida Console" panose="020B0609040504020204" pitchFamily="49" charset="0"/>
              </a:rPr>
              <a:t> </a:t>
            </a:r>
            <a:r>
              <a:rPr lang="en-US" sz="1600" dirty="0">
                <a:latin typeface="Lucida Console" panose="020B0609040504020204" pitchFamily="49" charset="0"/>
              </a:rPr>
              <a:t>p</a:t>
            </a:r>
            <a:r>
              <a:rPr lang="en-US" sz="1600" dirty="0" smtClean="0">
                <a:latin typeface="Lucida Console" panose="020B0609040504020204" pitchFamily="49" charset="0"/>
              </a:rPr>
              <a:t>rovider </a:t>
            </a:r>
            <a:r>
              <a:rPr lang="en-US" sz="1600" dirty="0">
                <a:latin typeface="Lucida Console" panose="020B0609040504020204" pitchFamily="49" charset="0"/>
              </a:rPr>
              <a:t>= new </a:t>
            </a:r>
            <a:r>
              <a:rPr lang="en-US" sz="1600" dirty="0" err="1">
                <a:latin typeface="Lucida Console" panose="020B0609040504020204" pitchFamily="49" charset="0"/>
              </a:rPr>
              <a:t>AzureAuthToken</a:t>
            </a:r>
            <a:r>
              <a:rPr lang="en-US" sz="1600" dirty="0" smtClean="0">
                <a:latin typeface="Lucida Console" panose="020B0609040504020204" pitchFamily="49" charset="0"/>
              </a:rPr>
              <a:t>("</a:t>
            </a:r>
            <a:r>
              <a:rPr lang="en-US" sz="1600" dirty="0" err="1" smtClean="0">
                <a:latin typeface="Lucida Console" panose="020B0609040504020204" pitchFamily="49" charset="0"/>
              </a:rPr>
              <a:t>subscription_key</a:t>
            </a:r>
            <a:r>
              <a:rPr lang="en-US" sz="1600" dirty="0" smtClean="0">
                <a:latin typeface="Lucida Console" panose="020B0609040504020204" pitchFamily="49" charset="0"/>
              </a:rPr>
              <a:t>");</a:t>
            </a:r>
          </a:p>
          <a:p>
            <a:r>
              <a:rPr lang="en-US" sz="1600" dirty="0" err="1" smtClean="0">
                <a:latin typeface="Lucida Console" panose="020B0609040504020204" pitchFamily="49" charset="0"/>
              </a:rPr>
              <a:t>var</a:t>
            </a:r>
            <a:r>
              <a:rPr lang="en-US" sz="1600" dirty="0" smtClean="0">
                <a:latin typeface="Lucida Console" panose="020B0609040504020204" pitchFamily="49" charset="0"/>
              </a:rPr>
              <a:t> token </a:t>
            </a:r>
            <a:r>
              <a:rPr lang="en-US" sz="1600" dirty="0">
                <a:latin typeface="Lucida Console" panose="020B0609040504020204" pitchFamily="49" charset="0"/>
              </a:rPr>
              <a:t>= await </a:t>
            </a:r>
            <a:r>
              <a:rPr lang="en-US" sz="1600" dirty="0" err="1" smtClean="0">
                <a:latin typeface="Lucida Console" panose="020B0609040504020204" pitchFamily="49" charset="0"/>
              </a:rPr>
              <a:t>provider.GetAccessTokenAsync</a:t>
            </a:r>
            <a:r>
              <a:rPr lang="en-US" sz="1600" dirty="0">
                <a:latin typeface="Lucida Console" panose="020B0609040504020204" pitchFamily="49" charset="0"/>
              </a:rPr>
              <a:t>();            </a:t>
            </a:r>
            <a:r>
              <a:rPr lang="en-US" sz="1600" dirty="0" smtClean="0">
                <a:latin typeface="Lucida Console" panose="020B0609040504020204" pitchFamily="49" charset="0"/>
              </a:rPr>
              <a:t>_</a:t>
            </a:r>
            <a:r>
              <a:rPr lang="en-US" sz="1600" dirty="0" err="1" smtClean="0">
                <a:latin typeface="Lucida Console" panose="020B0609040504020204" pitchFamily="49" charset="0"/>
              </a:rPr>
              <a:t>socket.SetRequestHeader</a:t>
            </a:r>
            <a:r>
              <a:rPr lang="en-US" sz="1600" dirty="0">
                <a:latin typeface="Lucida Console" panose="020B0609040504020204" pitchFamily="49" charset="0"/>
              </a:rPr>
              <a:t>("Authorization", t</a:t>
            </a:r>
            <a:r>
              <a:rPr lang="en-US" sz="1600" dirty="0" smtClean="0">
                <a:latin typeface="Lucida Console" panose="020B0609040504020204" pitchFamily="49" charset="0"/>
              </a:rPr>
              <a:t>oken</a:t>
            </a:r>
            <a:r>
              <a:rPr lang="en-US" sz="1600" dirty="0">
                <a:latin typeface="Lucida Console" panose="020B0609040504020204" pitchFamily="49" charset="0"/>
              </a:rPr>
              <a:t>);</a:t>
            </a:r>
          </a:p>
          <a:p>
            <a:endParaRPr lang="en-US" sz="1600" dirty="0" smtClean="0">
              <a:latin typeface="Lucida Console" panose="020B0609040504020204" pitchFamily="49" charset="0"/>
            </a:endParaRPr>
          </a:p>
          <a:p>
            <a:r>
              <a:rPr lang="en-US" sz="1600" dirty="0" smtClean="0">
                <a:latin typeface="Lucida Console" panose="020B0609040504020204" pitchFamily="49" charset="0"/>
              </a:rPr>
              <a:t>// Connect to the service via the </a:t>
            </a:r>
            <a:r>
              <a:rPr lang="en-US" sz="1600" dirty="0" err="1" smtClean="0">
                <a:latin typeface="Lucida Console" panose="020B0609040504020204" pitchFamily="49" charset="0"/>
              </a:rPr>
              <a:t>WebSocket</a:t>
            </a:r>
            <a:endParaRPr lang="en-US" sz="1600" dirty="0" smtClean="0">
              <a:latin typeface="Lucida Console" panose="020B0609040504020204" pitchFamily="49" charset="0"/>
            </a:endParaRPr>
          </a:p>
          <a:p>
            <a:r>
              <a:rPr lang="en-US" sz="1600" dirty="0" err="1" smtClean="0">
                <a:latin typeface="Lucida Console" panose="020B0609040504020204" pitchFamily="49" charset="0"/>
              </a:rPr>
              <a:t>var</a:t>
            </a:r>
            <a:r>
              <a:rPr lang="en-US" sz="1600" dirty="0" smtClean="0">
                <a:latin typeface="Lucida Console" panose="020B0609040504020204" pitchFamily="49" charset="0"/>
              </a:rPr>
              <a:t> </a:t>
            </a:r>
            <a:r>
              <a:rPr lang="en-US" sz="1600" dirty="0" err="1" smtClean="0">
                <a:latin typeface="Lucida Console" panose="020B0609040504020204" pitchFamily="49" charset="0"/>
              </a:rPr>
              <a:t>uri</a:t>
            </a:r>
            <a:r>
              <a:rPr lang="en-US" sz="1600" dirty="0" smtClean="0">
                <a:latin typeface="Lucida Console" panose="020B0609040504020204" pitchFamily="49" charset="0"/>
              </a:rPr>
              <a:t> = "</a:t>
            </a:r>
            <a:r>
              <a:rPr lang="en-US" sz="1600" dirty="0" err="1" smtClean="0">
                <a:latin typeface="Lucida Console" panose="020B0609040504020204" pitchFamily="49" charset="0"/>
              </a:rPr>
              <a:t>wss</a:t>
            </a:r>
            <a:r>
              <a:rPr lang="en-US" sz="1600" dirty="0">
                <a:latin typeface="Lucida Console" panose="020B0609040504020204" pitchFamily="49" charset="0"/>
              </a:rPr>
              <a:t>://dev.microsofttranslator.com/speech/</a:t>
            </a:r>
            <a:r>
              <a:rPr lang="en-US" sz="1600" dirty="0" err="1">
                <a:latin typeface="Lucida Console" panose="020B0609040504020204" pitchFamily="49" charset="0"/>
              </a:rPr>
              <a:t>translate?from</a:t>
            </a:r>
            <a:r>
              <a:rPr lang="en-US" sz="1600" dirty="0">
                <a:latin typeface="Lucida Console" panose="020B0609040504020204" pitchFamily="49" charset="0"/>
              </a:rPr>
              <a:t>=</a:t>
            </a:r>
            <a:r>
              <a:rPr lang="en-US" sz="1600" dirty="0" err="1">
                <a:latin typeface="Lucida Console" panose="020B0609040504020204" pitchFamily="49" charset="0"/>
              </a:rPr>
              <a:t>en-US&amp;to</a:t>
            </a:r>
            <a:r>
              <a:rPr lang="en-US" sz="1600" dirty="0">
                <a:latin typeface="Lucida Console" panose="020B0609040504020204" pitchFamily="49" charset="0"/>
              </a:rPr>
              <a:t>=</a:t>
            </a:r>
            <a:r>
              <a:rPr lang="en-US" sz="1600" dirty="0" err="1">
                <a:latin typeface="Lucida Console" panose="020B0609040504020204" pitchFamily="49" charset="0"/>
              </a:rPr>
              <a:t>fr&amp;features</a:t>
            </a:r>
            <a:r>
              <a:rPr lang="en-US" sz="1600" dirty="0">
                <a:latin typeface="Lucida Console" panose="020B0609040504020204" pitchFamily="49" charset="0"/>
              </a:rPr>
              <a:t>=</a:t>
            </a:r>
            <a:r>
              <a:rPr lang="en-US" sz="1600" dirty="0" err="1">
                <a:latin typeface="Lucida Console" panose="020B0609040504020204" pitchFamily="49" charset="0"/>
              </a:rPr>
              <a:t>texttospeech&amp;voice</a:t>
            </a:r>
            <a:r>
              <a:rPr lang="en-US" sz="1600" dirty="0">
                <a:latin typeface="Lucida Console" panose="020B0609040504020204" pitchFamily="49" charset="0"/>
              </a:rPr>
              <a:t>=</a:t>
            </a:r>
            <a:r>
              <a:rPr lang="en-US" sz="1600" dirty="0" err="1">
                <a:latin typeface="Lucida Console" panose="020B0609040504020204" pitchFamily="49" charset="0"/>
              </a:rPr>
              <a:t>fr-FR-Paul&amp;api-version</a:t>
            </a:r>
            <a:r>
              <a:rPr lang="en-US" sz="1600" dirty="0">
                <a:latin typeface="Lucida Console" panose="020B0609040504020204" pitchFamily="49" charset="0"/>
              </a:rPr>
              <a:t>=1.0</a:t>
            </a:r>
            <a:r>
              <a:rPr lang="en-US" sz="1600" dirty="0" smtClean="0">
                <a:latin typeface="Lucida Console" panose="020B0609040504020204" pitchFamily="49" charset="0"/>
              </a:rPr>
              <a:t>";</a:t>
            </a:r>
          </a:p>
          <a:p>
            <a:endParaRPr lang="en-US" sz="1600" dirty="0" smtClean="0">
              <a:latin typeface="Lucida Console" panose="020B0609040504020204" pitchFamily="49" charset="0"/>
            </a:endParaRPr>
          </a:p>
          <a:p>
            <a:r>
              <a:rPr lang="en-US" sz="1600" dirty="0">
                <a:latin typeface="Lucida Console" panose="020B0609040504020204" pitchFamily="49" charset="0"/>
              </a:rPr>
              <a:t>await </a:t>
            </a:r>
            <a:r>
              <a:rPr lang="en-US" sz="1600" dirty="0" smtClean="0">
                <a:latin typeface="Lucida Console" panose="020B0609040504020204" pitchFamily="49" charset="0"/>
              </a:rPr>
              <a:t>_</a:t>
            </a:r>
            <a:r>
              <a:rPr lang="en-US" sz="1600" dirty="0" err="1" smtClean="0">
                <a:latin typeface="Lucida Console" panose="020B0609040504020204" pitchFamily="49" charset="0"/>
              </a:rPr>
              <a:t>socket.ConnectAsync</a:t>
            </a:r>
            <a:r>
              <a:rPr lang="en-US" sz="1600" dirty="0" smtClean="0">
                <a:latin typeface="Lucida Console" panose="020B0609040504020204" pitchFamily="49" charset="0"/>
              </a:rPr>
              <a:t>(new Uri(</a:t>
            </a:r>
            <a:r>
              <a:rPr lang="en-US" sz="1600" dirty="0" err="1" smtClean="0">
                <a:latin typeface="Lucida Console" panose="020B0609040504020204" pitchFamily="49" charset="0"/>
              </a:rPr>
              <a:t>uri</a:t>
            </a:r>
            <a:r>
              <a:rPr lang="en-US" sz="1600" dirty="0" smtClean="0">
                <a:latin typeface="Lucida Console" panose="020B0609040504020204" pitchFamily="49" charset="0"/>
              </a:rPr>
              <a:t>));</a:t>
            </a:r>
            <a:endParaRPr lang="en-US" sz="1600" dirty="0">
              <a:latin typeface="Lucida Console" panose="020B0609040504020204" pitchFamily="49" charset="0"/>
            </a:endParaRPr>
          </a:p>
        </p:txBody>
      </p:sp>
    </p:spTree>
    <p:extLst>
      <p:ext uri="{BB962C8B-B14F-4D97-AF65-F5344CB8AC3E}">
        <p14:creationId xmlns:p14="http://schemas.microsoft.com/office/powerpoint/2010/main" val="295313799"/>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Cognitive Services APIs</a:t>
            </a:r>
            <a:endParaRPr lang="en-US" dirty="0"/>
          </a:p>
        </p:txBody>
      </p:sp>
      <p:sp>
        <p:nvSpPr>
          <p:cNvPr id="4" name="TextBox 3"/>
          <p:cNvSpPr txBox="1"/>
          <p:nvPr/>
        </p:nvSpPr>
        <p:spPr>
          <a:xfrm>
            <a:off x="680338" y="2110989"/>
            <a:ext cx="1082348" cy="523220"/>
          </a:xfrm>
          <a:prstGeom prst="rect">
            <a:avLst/>
          </a:prstGeom>
          <a:noFill/>
        </p:spPr>
        <p:txBody>
          <a:bodyPr wrap="none" rtlCol="0">
            <a:spAutoFit/>
          </a:bodyPr>
          <a:lstStyle/>
          <a:p>
            <a:r>
              <a:rPr lang="en-US" sz="2800" dirty="0" smtClean="0">
                <a:latin typeface="+mj-lt"/>
              </a:rPr>
              <a:t>Vision</a:t>
            </a:r>
            <a:endParaRPr lang="en-US" sz="2800" dirty="0">
              <a:latin typeface="+mj-lt"/>
            </a:endParaRPr>
          </a:p>
        </p:txBody>
      </p:sp>
      <p:sp>
        <p:nvSpPr>
          <p:cNvPr id="5" name="TextBox 4"/>
          <p:cNvSpPr txBox="1"/>
          <p:nvPr/>
        </p:nvSpPr>
        <p:spPr>
          <a:xfrm>
            <a:off x="680338" y="2925029"/>
            <a:ext cx="1276311" cy="523220"/>
          </a:xfrm>
          <a:prstGeom prst="rect">
            <a:avLst/>
          </a:prstGeom>
          <a:noFill/>
        </p:spPr>
        <p:txBody>
          <a:bodyPr wrap="none" rtlCol="0">
            <a:spAutoFit/>
          </a:bodyPr>
          <a:lstStyle/>
          <a:p>
            <a:r>
              <a:rPr lang="en-US" sz="2800" dirty="0" smtClean="0">
                <a:latin typeface="+mj-lt"/>
              </a:rPr>
              <a:t>Speech</a:t>
            </a:r>
            <a:endParaRPr lang="en-US" sz="2800" dirty="0">
              <a:latin typeface="+mj-lt"/>
            </a:endParaRPr>
          </a:p>
        </p:txBody>
      </p:sp>
      <p:sp>
        <p:nvSpPr>
          <p:cNvPr id="6" name="TextBox 5"/>
          <p:cNvSpPr txBox="1"/>
          <p:nvPr/>
        </p:nvSpPr>
        <p:spPr>
          <a:xfrm>
            <a:off x="680338" y="3739069"/>
            <a:ext cx="1736373" cy="523220"/>
          </a:xfrm>
          <a:prstGeom prst="rect">
            <a:avLst/>
          </a:prstGeom>
          <a:noFill/>
        </p:spPr>
        <p:txBody>
          <a:bodyPr wrap="none" rtlCol="0">
            <a:spAutoFit/>
          </a:bodyPr>
          <a:lstStyle/>
          <a:p>
            <a:r>
              <a:rPr lang="en-US" sz="2800" dirty="0" smtClean="0">
                <a:latin typeface="+mj-lt"/>
              </a:rPr>
              <a:t>Language</a:t>
            </a:r>
            <a:endParaRPr lang="en-US" sz="2800" dirty="0">
              <a:latin typeface="+mj-lt"/>
            </a:endParaRPr>
          </a:p>
        </p:txBody>
      </p:sp>
      <p:sp>
        <p:nvSpPr>
          <p:cNvPr id="7" name="TextBox 6"/>
          <p:cNvSpPr txBox="1"/>
          <p:nvPr/>
        </p:nvSpPr>
        <p:spPr>
          <a:xfrm>
            <a:off x="680338" y="4553109"/>
            <a:ext cx="1848583" cy="523220"/>
          </a:xfrm>
          <a:prstGeom prst="rect">
            <a:avLst/>
          </a:prstGeom>
          <a:noFill/>
        </p:spPr>
        <p:txBody>
          <a:bodyPr wrap="none" rtlCol="0">
            <a:spAutoFit/>
          </a:bodyPr>
          <a:lstStyle/>
          <a:p>
            <a:r>
              <a:rPr lang="en-US" sz="2800" dirty="0" smtClean="0">
                <a:latin typeface="+mj-lt"/>
              </a:rPr>
              <a:t>Knowledge</a:t>
            </a:r>
            <a:endParaRPr lang="en-US" sz="2800" dirty="0">
              <a:latin typeface="+mj-lt"/>
            </a:endParaRPr>
          </a:p>
        </p:txBody>
      </p:sp>
      <p:sp>
        <p:nvSpPr>
          <p:cNvPr id="8" name="TextBox 7"/>
          <p:cNvSpPr txBox="1"/>
          <p:nvPr/>
        </p:nvSpPr>
        <p:spPr>
          <a:xfrm>
            <a:off x="680338" y="5362850"/>
            <a:ext cx="1184170" cy="523220"/>
          </a:xfrm>
          <a:prstGeom prst="rect">
            <a:avLst/>
          </a:prstGeom>
          <a:noFill/>
        </p:spPr>
        <p:txBody>
          <a:bodyPr wrap="none" rtlCol="0">
            <a:spAutoFit/>
          </a:bodyPr>
          <a:lstStyle/>
          <a:p>
            <a:r>
              <a:rPr lang="en-US" sz="2800" dirty="0" smtClean="0">
                <a:latin typeface="+mj-lt"/>
              </a:rPr>
              <a:t>Search</a:t>
            </a:r>
            <a:endParaRPr lang="en-US" sz="2800" dirty="0">
              <a:latin typeface="+mj-lt"/>
            </a:endParaRPr>
          </a:p>
        </p:txBody>
      </p:sp>
      <p:sp>
        <p:nvSpPr>
          <p:cNvPr id="9" name="Rectangle 8"/>
          <p:cNvSpPr/>
          <p:nvPr/>
        </p:nvSpPr>
        <p:spPr>
          <a:xfrm>
            <a:off x="2887742" y="2061599"/>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Computer Vision</a:t>
            </a:r>
          </a:p>
        </p:txBody>
      </p:sp>
      <p:sp>
        <p:nvSpPr>
          <p:cNvPr id="10" name="Rectangle 9"/>
          <p:cNvSpPr/>
          <p:nvPr/>
        </p:nvSpPr>
        <p:spPr>
          <a:xfrm>
            <a:off x="2887742" y="2871949"/>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Bing Speech</a:t>
            </a:r>
          </a:p>
        </p:txBody>
      </p:sp>
      <p:sp>
        <p:nvSpPr>
          <p:cNvPr id="11" name="Rectangle 10"/>
          <p:cNvSpPr/>
          <p:nvPr/>
        </p:nvSpPr>
        <p:spPr>
          <a:xfrm>
            <a:off x="2887742" y="3681690"/>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Bing</a:t>
            </a:r>
          </a:p>
          <a:p>
            <a:pPr algn="ctr"/>
            <a:r>
              <a:rPr lang="en-US" sz="1400" dirty="0" smtClean="0">
                <a:solidFill>
                  <a:schemeClr val="bg1"/>
                </a:solidFill>
                <a:latin typeface="+mj-lt"/>
              </a:rPr>
              <a:t>Spell Check</a:t>
            </a:r>
          </a:p>
        </p:txBody>
      </p:sp>
      <p:sp>
        <p:nvSpPr>
          <p:cNvPr id="12" name="Rectangle 11"/>
          <p:cNvSpPr/>
          <p:nvPr/>
        </p:nvSpPr>
        <p:spPr>
          <a:xfrm>
            <a:off x="2887742" y="4500029"/>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Academic Knowledge</a:t>
            </a:r>
          </a:p>
        </p:txBody>
      </p:sp>
      <p:sp>
        <p:nvSpPr>
          <p:cNvPr id="13" name="Rectangle 12"/>
          <p:cNvSpPr/>
          <p:nvPr/>
        </p:nvSpPr>
        <p:spPr>
          <a:xfrm>
            <a:off x="2887742" y="5309770"/>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Bing Auto-suggest</a:t>
            </a:r>
          </a:p>
        </p:txBody>
      </p:sp>
      <p:sp>
        <p:nvSpPr>
          <p:cNvPr id="14" name="Rectangle 13"/>
          <p:cNvSpPr/>
          <p:nvPr/>
        </p:nvSpPr>
        <p:spPr>
          <a:xfrm>
            <a:off x="5920872" y="2061599"/>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Emotion</a:t>
            </a:r>
          </a:p>
        </p:txBody>
      </p:sp>
      <p:sp>
        <p:nvSpPr>
          <p:cNvPr id="15" name="Rectangle 14"/>
          <p:cNvSpPr/>
          <p:nvPr/>
        </p:nvSpPr>
        <p:spPr>
          <a:xfrm>
            <a:off x="4404307" y="2871949"/>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mj-lt"/>
              </a:rPr>
              <a:t>Custom Recognition</a:t>
            </a:r>
          </a:p>
        </p:txBody>
      </p:sp>
      <p:sp>
        <p:nvSpPr>
          <p:cNvPr id="16" name="Rectangle 15"/>
          <p:cNvSpPr/>
          <p:nvPr/>
        </p:nvSpPr>
        <p:spPr>
          <a:xfrm>
            <a:off x="4404307" y="3681690"/>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Language Understanding</a:t>
            </a:r>
          </a:p>
        </p:txBody>
      </p:sp>
      <p:sp>
        <p:nvSpPr>
          <p:cNvPr id="17" name="Rectangle 16"/>
          <p:cNvSpPr/>
          <p:nvPr/>
        </p:nvSpPr>
        <p:spPr>
          <a:xfrm>
            <a:off x="4404307" y="4500029"/>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Entity Linking</a:t>
            </a:r>
          </a:p>
        </p:txBody>
      </p:sp>
      <p:sp>
        <p:nvSpPr>
          <p:cNvPr id="18" name="Rectangle 17"/>
          <p:cNvSpPr/>
          <p:nvPr/>
        </p:nvSpPr>
        <p:spPr>
          <a:xfrm>
            <a:off x="4404307" y="5309770"/>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Bing Image Search</a:t>
            </a:r>
          </a:p>
        </p:txBody>
      </p:sp>
      <p:sp>
        <p:nvSpPr>
          <p:cNvPr id="19" name="Rectangle 18"/>
          <p:cNvSpPr/>
          <p:nvPr/>
        </p:nvSpPr>
        <p:spPr>
          <a:xfrm>
            <a:off x="7437437" y="2061599"/>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Face</a:t>
            </a:r>
          </a:p>
        </p:txBody>
      </p:sp>
      <p:sp>
        <p:nvSpPr>
          <p:cNvPr id="20" name="Rectangle 19"/>
          <p:cNvSpPr/>
          <p:nvPr/>
        </p:nvSpPr>
        <p:spPr>
          <a:xfrm>
            <a:off x="5920872" y="2871949"/>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Speaker Recognition</a:t>
            </a:r>
          </a:p>
        </p:txBody>
      </p:sp>
      <p:sp>
        <p:nvSpPr>
          <p:cNvPr id="21" name="Rectangle 20"/>
          <p:cNvSpPr/>
          <p:nvPr/>
        </p:nvSpPr>
        <p:spPr>
          <a:xfrm>
            <a:off x="5920872" y="3681690"/>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Linguistic Analysis</a:t>
            </a:r>
          </a:p>
        </p:txBody>
      </p:sp>
      <p:sp>
        <p:nvSpPr>
          <p:cNvPr id="22" name="Rectangle 21"/>
          <p:cNvSpPr/>
          <p:nvPr/>
        </p:nvSpPr>
        <p:spPr>
          <a:xfrm>
            <a:off x="5920872" y="4500029"/>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Knowledge Exploration</a:t>
            </a:r>
          </a:p>
        </p:txBody>
      </p:sp>
      <p:sp>
        <p:nvSpPr>
          <p:cNvPr id="23" name="Rectangle 22"/>
          <p:cNvSpPr/>
          <p:nvPr/>
        </p:nvSpPr>
        <p:spPr>
          <a:xfrm>
            <a:off x="5920872" y="5309770"/>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Bing News Search</a:t>
            </a:r>
          </a:p>
        </p:txBody>
      </p:sp>
      <p:sp>
        <p:nvSpPr>
          <p:cNvPr id="24" name="Rectangle 23"/>
          <p:cNvSpPr/>
          <p:nvPr/>
        </p:nvSpPr>
        <p:spPr>
          <a:xfrm>
            <a:off x="8954002" y="2061599"/>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Video</a:t>
            </a:r>
          </a:p>
        </p:txBody>
      </p:sp>
      <p:sp>
        <p:nvSpPr>
          <p:cNvPr id="25" name="Rectangle 24"/>
          <p:cNvSpPr/>
          <p:nvPr/>
        </p:nvSpPr>
        <p:spPr>
          <a:xfrm>
            <a:off x="7437437" y="3681690"/>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Text Analytics</a:t>
            </a:r>
          </a:p>
        </p:txBody>
      </p:sp>
      <p:sp>
        <p:nvSpPr>
          <p:cNvPr id="26" name="Rectangle 25"/>
          <p:cNvSpPr/>
          <p:nvPr/>
        </p:nvSpPr>
        <p:spPr>
          <a:xfrm>
            <a:off x="7437437" y="4500029"/>
            <a:ext cx="1392581" cy="629379"/>
          </a:xfrm>
          <a:prstGeom prst="rect">
            <a:avLst/>
          </a:prstGeom>
          <a:solidFill>
            <a:srgbClr val="999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bg1"/>
                </a:solidFill>
                <a:latin typeface="+mj-lt"/>
              </a:rPr>
              <a:t>QnA</a:t>
            </a:r>
            <a:r>
              <a:rPr lang="en-US" sz="1400" dirty="0">
                <a:solidFill>
                  <a:schemeClr val="bg1"/>
                </a:solidFill>
                <a:latin typeface="+mj-lt"/>
              </a:rPr>
              <a:t> Maker</a:t>
            </a:r>
          </a:p>
        </p:txBody>
      </p:sp>
      <p:sp>
        <p:nvSpPr>
          <p:cNvPr id="27" name="Rectangle 26"/>
          <p:cNvSpPr/>
          <p:nvPr/>
        </p:nvSpPr>
        <p:spPr>
          <a:xfrm>
            <a:off x="7437437" y="5309770"/>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Bing Video Search</a:t>
            </a:r>
          </a:p>
        </p:txBody>
      </p:sp>
      <p:sp>
        <p:nvSpPr>
          <p:cNvPr id="28" name="Rectangle 27"/>
          <p:cNvSpPr/>
          <p:nvPr/>
        </p:nvSpPr>
        <p:spPr>
          <a:xfrm>
            <a:off x="8954002" y="3681690"/>
            <a:ext cx="1392581" cy="629379"/>
          </a:xfrm>
          <a:prstGeom prst="rect">
            <a:avLst/>
          </a:prstGeom>
          <a:solidFill>
            <a:srgbClr val="999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mj-lt"/>
              </a:rPr>
              <a:t>Translator</a:t>
            </a:r>
          </a:p>
        </p:txBody>
      </p:sp>
      <p:sp>
        <p:nvSpPr>
          <p:cNvPr id="29" name="Rectangle 28"/>
          <p:cNvSpPr/>
          <p:nvPr/>
        </p:nvSpPr>
        <p:spPr>
          <a:xfrm>
            <a:off x="8954002" y="5309770"/>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Bing Web Search</a:t>
            </a:r>
          </a:p>
        </p:txBody>
      </p:sp>
      <p:sp>
        <p:nvSpPr>
          <p:cNvPr id="30" name="Rectangle 29"/>
          <p:cNvSpPr/>
          <p:nvPr/>
        </p:nvSpPr>
        <p:spPr>
          <a:xfrm>
            <a:off x="4404307" y="2061599"/>
            <a:ext cx="1392581" cy="629379"/>
          </a:xfrm>
          <a:prstGeom prst="rect">
            <a:avLst/>
          </a:prstGeom>
          <a:solidFill>
            <a:srgbClr val="999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Content</a:t>
            </a:r>
          </a:p>
          <a:p>
            <a:pPr algn="ctr"/>
            <a:r>
              <a:rPr lang="en-US" sz="1400" dirty="0" smtClean="0">
                <a:solidFill>
                  <a:schemeClr val="bg1"/>
                </a:solidFill>
                <a:latin typeface="+mj-lt"/>
              </a:rPr>
              <a:t>Moderator</a:t>
            </a:r>
          </a:p>
        </p:txBody>
      </p:sp>
      <p:sp>
        <p:nvSpPr>
          <p:cNvPr id="31" name="Rectangle 30"/>
          <p:cNvSpPr/>
          <p:nvPr/>
        </p:nvSpPr>
        <p:spPr>
          <a:xfrm>
            <a:off x="10470567" y="3681690"/>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latin typeface="+mj-lt"/>
              </a:rPr>
              <a:t>Web Language Model</a:t>
            </a:r>
          </a:p>
        </p:txBody>
      </p:sp>
      <p:sp>
        <p:nvSpPr>
          <p:cNvPr id="32" name="Rectangle 31"/>
          <p:cNvSpPr/>
          <p:nvPr/>
        </p:nvSpPr>
        <p:spPr>
          <a:xfrm>
            <a:off x="8959799" y="4500029"/>
            <a:ext cx="1392581" cy="629379"/>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smtClean="0">
                <a:solidFill>
                  <a:schemeClr val="bg1"/>
                </a:solidFill>
                <a:latin typeface="+mj-lt"/>
              </a:rPr>
              <a:t>Recom-mendations</a:t>
            </a:r>
            <a:endParaRPr lang="en-US" sz="1400" dirty="0" smtClean="0">
              <a:solidFill>
                <a:schemeClr val="bg1"/>
              </a:solidFill>
              <a:latin typeface="+mj-lt"/>
            </a:endParaRPr>
          </a:p>
        </p:txBody>
      </p:sp>
    </p:spTree>
    <p:extLst>
      <p:ext uri="{BB962C8B-B14F-4D97-AF65-F5344CB8AC3E}">
        <p14:creationId xmlns:p14="http://schemas.microsoft.com/office/powerpoint/2010/main" val="4004852382"/>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Receiving Data from the Translator Service</a:t>
            </a:r>
            <a:endParaRPr lang="en-US" dirty="0"/>
          </a:p>
        </p:txBody>
      </p:sp>
      <p:sp>
        <p:nvSpPr>
          <p:cNvPr id="4" name="TextBox 3"/>
          <p:cNvSpPr txBox="1"/>
          <p:nvPr/>
        </p:nvSpPr>
        <p:spPr>
          <a:xfrm>
            <a:off x="274639" y="1363662"/>
            <a:ext cx="11889564" cy="5466112"/>
          </a:xfrm>
          <a:prstGeom prst="rect">
            <a:avLst/>
          </a:prstGeom>
          <a:noFill/>
        </p:spPr>
        <p:txBody>
          <a:bodyPr wrap="square" lIns="182880" tIns="146304" rIns="182880" bIns="146304" rtlCol="0">
            <a:spAutoFit/>
          </a:bodyPr>
          <a:lstStyle/>
          <a:p>
            <a:r>
              <a:rPr lang="en-US" sz="1600" dirty="0">
                <a:latin typeface="Lucida Console" panose="020B0609040504020204" pitchFamily="49" charset="0"/>
              </a:rPr>
              <a:t>private void </a:t>
            </a:r>
            <a:r>
              <a:rPr lang="en-US" sz="1600" dirty="0" err="1">
                <a:latin typeface="Lucida Console" panose="020B0609040504020204" pitchFamily="49" charset="0"/>
              </a:rPr>
              <a:t>OnMessageReceived</a:t>
            </a:r>
            <a:r>
              <a:rPr lang="en-US" sz="1600" dirty="0">
                <a:latin typeface="Lucida Console" panose="020B0609040504020204" pitchFamily="49" charset="0"/>
              </a:rPr>
              <a:t>(</a:t>
            </a:r>
            <a:r>
              <a:rPr lang="en-US" sz="1600" dirty="0" err="1">
                <a:latin typeface="Lucida Console" panose="020B0609040504020204" pitchFamily="49" charset="0"/>
              </a:rPr>
              <a:t>MessageWebSocket</a:t>
            </a:r>
            <a:r>
              <a:rPr lang="en-US" sz="1600" dirty="0">
                <a:latin typeface="Lucida Console" panose="020B0609040504020204" pitchFamily="49" charset="0"/>
              </a:rPr>
              <a:t> </a:t>
            </a:r>
            <a:r>
              <a:rPr lang="en-US" sz="1600" dirty="0" smtClean="0">
                <a:latin typeface="Lucida Console" panose="020B0609040504020204" pitchFamily="49" charset="0"/>
              </a:rPr>
              <a:t>sender,</a:t>
            </a:r>
          </a:p>
          <a:p>
            <a:r>
              <a:rPr lang="en-US" sz="1600" dirty="0">
                <a:latin typeface="Lucida Console" panose="020B0609040504020204" pitchFamily="49" charset="0"/>
              </a:rPr>
              <a:t> </a:t>
            </a:r>
            <a:r>
              <a:rPr lang="en-US" sz="1600" dirty="0" smtClean="0">
                <a:latin typeface="Lucida Console" panose="020B0609040504020204" pitchFamily="49" charset="0"/>
              </a:rPr>
              <a:t>   </a:t>
            </a:r>
            <a:r>
              <a:rPr lang="en-US" sz="1600" dirty="0" err="1" smtClean="0">
                <a:latin typeface="Lucida Console" panose="020B0609040504020204" pitchFamily="49" charset="0"/>
              </a:rPr>
              <a:t>MessageWebSocketMessageReceivedEventArgs</a:t>
            </a:r>
            <a:r>
              <a:rPr lang="en-US" sz="1600" dirty="0" smtClean="0">
                <a:latin typeface="Lucida Console" panose="020B0609040504020204" pitchFamily="49" charset="0"/>
              </a:rPr>
              <a:t> </a:t>
            </a:r>
            <a:r>
              <a:rPr lang="en-US" sz="1600" dirty="0" err="1">
                <a:latin typeface="Lucida Console" panose="020B0609040504020204" pitchFamily="49" charset="0"/>
              </a:rPr>
              <a:t>args</a:t>
            </a:r>
            <a:r>
              <a:rPr lang="en-US" sz="1600" dirty="0">
                <a:latin typeface="Lucida Console" panose="020B0609040504020204" pitchFamily="49" charset="0"/>
              </a:rPr>
              <a:t>)</a:t>
            </a:r>
          </a:p>
          <a:p>
            <a:r>
              <a:rPr lang="en-US" sz="1600" dirty="0">
                <a:latin typeface="Lucida Console" panose="020B0609040504020204" pitchFamily="49" charset="0"/>
              </a:rPr>
              <a:t>{</a:t>
            </a:r>
          </a:p>
          <a:p>
            <a:r>
              <a:rPr lang="en-US" sz="1600" dirty="0">
                <a:latin typeface="Lucida Console" panose="020B0609040504020204" pitchFamily="49" charset="0"/>
              </a:rPr>
              <a:t>    if (</a:t>
            </a:r>
            <a:r>
              <a:rPr lang="en-US" sz="1600" dirty="0" err="1">
                <a:latin typeface="Lucida Console" panose="020B0609040504020204" pitchFamily="49" charset="0"/>
              </a:rPr>
              <a:t>args.MessageType</a:t>
            </a:r>
            <a:r>
              <a:rPr lang="en-US" sz="1600" dirty="0">
                <a:latin typeface="Lucida Console" panose="020B0609040504020204" pitchFamily="49" charset="0"/>
              </a:rPr>
              <a:t> == SocketMessageType.Utf8</a:t>
            </a:r>
            <a:r>
              <a:rPr lang="en-US" sz="1600" dirty="0" smtClean="0">
                <a:latin typeface="Lucida Console" panose="020B0609040504020204" pitchFamily="49" charset="0"/>
              </a:rPr>
              <a:t>) // Text translation</a:t>
            </a:r>
            <a:endParaRPr lang="en-US" sz="1600" dirty="0">
              <a:latin typeface="Lucida Console" panose="020B0609040504020204" pitchFamily="49" charset="0"/>
            </a:endParaRPr>
          </a:p>
          <a:p>
            <a:r>
              <a:rPr lang="en-US" sz="1600" dirty="0">
                <a:latin typeface="Lucida Console" panose="020B0609040504020204" pitchFamily="49" charset="0"/>
              </a:rPr>
              <a:t>    {</a:t>
            </a:r>
          </a:p>
          <a:p>
            <a:r>
              <a:rPr lang="en-US" sz="1600" dirty="0">
                <a:latin typeface="Lucida Console" panose="020B0609040504020204" pitchFamily="49" charset="0"/>
              </a:rPr>
              <a:t>        using (</a:t>
            </a:r>
            <a:r>
              <a:rPr lang="en-US" sz="1600" dirty="0" err="1">
                <a:latin typeface="Lucida Console" panose="020B0609040504020204" pitchFamily="49" charset="0"/>
              </a:rPr>
              <a:t>var</a:t>
            </a:r>
            <a:r>
              <a:rPr lang="en-US" sz="1600" dirty="0">
                <a:latin typeface="Lucida Console" panose="020B0609040504020204" pitchFamily="49" charset="0"/>
              </a:rPr>
              <a:t> reader = </a:t>
            </a:r>
            <a:r>
              <a:rPr lang="en-US" sz="1600" dirty="0" err="1">
                <a:latin typeface="Lucida Console" panose="020B0609040504020204" pitchFamily="49" charset="0"/>
              </a:rPr>
              <a:t>args.GetDataReader</a:t>
            </a:r>
            <a:r>
              <a:rPr lang="en-US" sz="1600" dirty="0">
                <a:latin typeface="Lucida Console" panose="020B0609040504020204" pitchFamily="49" charset="0"/>
              </a:rPr>
              <a:t>())</a:t>
            </a:r>
          </a:p>
          <a:p>
            <a:r>
              <a:rPr lang="en-US" sz="1600" dirty="0">
                <a:latin typeface="Lucida Console" panose="020B0609040504020204" pitchFamily="49" charset="0"/>
              </a:rPr>
              <a:t>        {</a:t>
            </a:r>
          </a:p>
          <a:p>
            <a:r>
              <a:rPr lang="en-US" sz="1600" dirty="0">
                <a:latin typeface="Lucida Console" panose="020B0609040504020204" pitchFamily="49" charset="0"/>
              </a:rPr>
              <a:t>            </a:t>
            </a:r>
            <a:r>
              <a:rPr lang="en-US" sz="1600" dirty="0" err="1">
                <a:latin typeface="Lucida Console" panose="020B0609040504020204" pitchFamily="49" charset="0"/>
              </a:rPr>
              <a:t>dataReader.UnicodeEncoding</a:t>
            </a:r>
            <a:r>
              <a:rPr lang="en-US" sz="1600" dirty="0">
                <a:latin typeface="Lucida Console" panose="020B0609040504020204" pitchFamily="49" charset="0"/>
              </a:rPr>
              <a:t> = Windows.Storage.Streams.UnicodeEncoding.Utf8;</a:t>
            </a:r>
          </a:p>
          <a:p>
            <a:r>
              <a:rPr lang="en-US" sz="1600" dirty="0">
                <a:latin typeface="Lucida Console" panose="020B0609040504020204" pitchFamily="49" charset="0"/>
              </a:rPr>
              <a:t>            </a:t>
            </a:r>
            <a:r>
              <a:rPr lang="en-US" sz="1600" dirty="0" err="1">
                <a:latin typeface="Lucida Console" panose="020B0609040504020204" pitchFamily="49" charset="0"/>
              </a:rPr>
              <a:t>var</a:t>
            </a:r>
            <a:r>
              <a:rPr lang="en-US" sz="1600" dirty="0">
                <a:latin typeface="Lucida Console" panose="020B0609040504020204" pitchFamily="49" charset="0"/>
              </a:rPr>
              <a:t> </a:t>
            </a:r>
            <a:r>
              <a:rPr lang="en-US" sz="1600" dirty="0" err="1">
                <a:latin typeface="Lucida Console" panose="020B0609040504020204" pitchFamily="49" charset="0"/>
              </a:rPr>
              <a:t>json</a:t>
            </a:r>
            <a:r>
              <a:rPr lang="en-US" sz="1600" dirty="0">
                <a:latin typeface="Lucida Console" panose="020B0609040504020204" pitchFamily="49" charset="0"/>
              </a:rPr>
              <a:t> = </a:t>
            </a:r>
            <a:r>
              <a:rPr lang="en-US" sz="1600" dirty="0" err="1">
                <a:latin typeface="Lucida Console" panose="020B0609040504020204" pitchFamily="49" charset="0"/>
              </a:rPr>
              <a:t>reader.ReadString</a:t>
            </a:r>
            <a:r>
              <a:rPr lang="en-US" sz="1600" dirty="0">
                <a:latin typeface="Lucida Console" panose="020B0609040504020204" pitchFamily="49" charset="0"/>
              </a:rPr>
              <a:t>(</a:t>
            </a:r>
            <a:r>
              <a:rPr lang="en-US" sz="1600" dirty="0" err="1">
                <a:latin typeface="Lucida Console" panose="020B0609040504020204" pitchFamily="49" charset="0"/>
              </a:rPr>
              <a:t>dataReader.UnconsumedBufferLength</a:t>
            </a:r>
            <a:r>
              <a:rPr lang="en-US" sz="1600" dirty="0" smtClean="0">
                <a:latin typeface="Lucida Console" panose="020B0609040504020204" pitchFamily="49" charset="0"/>
              </a:rPr>
              <a:t>);</a:t>
            </a:r>
          </a:p>
          <a:p>
            <a:r>
              <a:rPr lang="en-US" sz="1600" dirty="0">
                <a:latin typeface="Lucida Console" panose="020B0609040504020204" pitchFamily="49" charset="0"/>
              </a:rPr>
              <a:t> </a:t>
            </a:r>
            <a:r>
              <a:rPr lang="en-US" sz="1600" dirty="0" smtClean="0">
                <a:latin typeface="Lucida Console" panose="020B0609040504020204" pitchFamily="49" charset="0"/>
              </a:rPr>
              <a:t>           // TODO: Extract translated text from JSON output</a:t>
            </a:r>
            <a:endParaRPr lang="en-US" sz="1600" dirty="0">
              <a:latin typeface="Lucida Console" panose="020B0609040504020204" pitchFamily="49" charset="0"/>
            </a:endParaRPr>
          </a:p>
          <a:p>
            <a:r>
              <a:rPr lang="en-US" sz="1600" dirty="0">
                <a:latin typeface="Lucida Console" panose="020B0609040504020204" pitchFamily="49" charset="0"/>
              </a:rPr>
              <a:t>        }</a:t>
            </a:r>
          </a:p>
          <a:p>
            <a:r>
              <a:rPr lang="en-US" sz="1600" dirty="0">
                <a:latin typeface="Lucida Console" panose="020B0609040504020204" pitchFamily="49" charset="0"/>
              </a:rPr>
              <a:t>    }</a:t>
            </a:r>
          </a:p>
          <a:p>
            <a:r>
              <a:rPr lang="en-US" sz="1600" dirty="0">
                <a:latin typeface="Lucida Console" panose="020B0609040504020204" pitchFamily="49" charset="0"/>
              </a:rPr>
              <a:t>    else if (</a:t>
            </a:r>
            <a:r>
              <a:rPr lang="en-US" sz="1600" dirty="0" err="1">
                <a:latin typeface="Lucida Console" panose="020B0609040504020204" pitchFamily="49" charset="0"/>
              </a:rPr>
              <a:t>args.MessageType</a:t>
            </a:r>
            <a:r>
              <a:rPr lang="en-US" sz="1600" dirty="0">
                <a:latin typeface="Lucida Console" panose="020B0609040504020204" pitchFamily="49" charset="0"/>
              </a:rPr>
              <a:t> == </a:t>
            </a:r>
            <a:r>
              <a:rPr lang="en-US" sz="1600" dirty="0" err="1">
                <a:latin typeface="Lucida Console" panose="020B0609040504020204" pitchFamily="49" charset="0"/>
              </a:rPr>
              <a:t>SocketMessageType.Binary</a:t>
            </a:r>
            <a:r>
              <a:rPr lang="en-US" sz="1600" dirty="0" smtClean="0">
                <a:latin typeface="Lucida Console" panose="020B0609040504020204" pitchFamily="49" charset="0"/>
              </a:rPr>
              <a:t>) // Generated audio</a:t>
            </a:r>
          </a:p>
          <a:p>
            <a:r>
              <a:rPr lang="en-US" sz="1600" dirty="0">
                <a:latin typeface="Lucida Console" panose="020B0609040504020204" pitchFamily="49" charset="0"/>
              </a:rPr>
              <a:t> </a:t>
            </a:r>
            <a:r>
              <a:rPr lang="en-US" sz="1600" dirty="0" smtClean="0">
                <a:latin typeface="Lucida Console" panose="020B0609040504020204" pitchFamily="49" charset="0"/>
              </a:rPr>
              <a:t>   {</a:t>
            </a:r>
            <a:endParaRPr lang="en-US" sz="1600" dirty="0">
              <a:latin typeface="Lucida Console" panose="020B0609040504020204" pitchFamily="49" charset="0"/>
            </a:endParaRPr>
          </a:p>
          <a:p>
            <a:r>
              <a:rPr lang="en-US" sz="1600" dirty="0">
                <a:latin typeface="Lucida Console" panose="020B0609040504020204" pitchFamily="49" charset="0"/>
              </a:rPr>
              <a:t>        using (</a:t>
            </a:r>
            <a:r>
              <a:rPr lang="en-US" sz="1600" dirty="0" err="1">
                <a:latin typeface="Lucida Console" panose="020B0609040504020204" pitchFamily="49" charset="0"/>
              </a:rPr>
              <a:t>var</a:t>
            </a:r>
            <a:r>
              <a:rPr lang="en-US" sz="1600" dirty="0">
                <a:latin typeface="Lucida Console" panose="020B0609040504020204" pitchFamily="49" charset="0"/>
              </a:rPr>
              <a:t> reader = </a:t>
            </a:r>
            <a:r>
              <a:rPr lang="en-US" sz="1600" dirty="0" err="1">
                <a:latin typeface="Lucida Console" panose="020B0609040504020204" pitchFamily="49" charset="0"/>
              </a:rPr>
              <a:t>args.GetDataReader</a:t>
            </a:r>
            <a:r>
              <a:rPr lang="en-US" sz="1600" dirty="0">
                <a:latin typeface="Lucida Console" panose="020B0609040504020204" pitchFamily="49" charset="0"/>
              </a:rPr>
              <a:t>())</a:t>
            </a:r>
          </a:p>
          <a:p>
            <a:r>
              <a:rPr lang="en-US" sz="1600" dirty="0">
                <a:latin typeface="Lucida Console" panose="020B0609040504020204" pitchFamily="49" charset="0"/>
              </a:rPr>
              <a:t>        {</a:t>
            </a:r>
          </a:p>
          <a:p>
            <a:r>
              <a:rPr lang="en-US" sz="1600" dirty="0">
                <a:latin typeface="Lucida Console" panose="020B0609040504020204" pitchFamily="49" charset="0"/>
              </a:rPr>
              <a:t>            </a:t>
            </a:r>
            <a:r>
              <a:rPr lang="en-US" sz="1600" dirty="0" err="1">
                <a:latin typeface="Lucida Console" panose="020B0609040504020204" pitchFamily="49" charset="0"/>
              </a:rPr>
              <a:t>dataReader.ByteOrder</a:t>
            </a:r>
            <a:r>
              <a:rPr lang="en-US" sz="1600" dirty="0">
                <a:latin typeface="Lucida Console" panose="020B0609040504020204" pitchFamily="49" charset="0"/>
              </a:rPr>
              <a:t> = </a:t>
            </a:r>
            <a:r>
              <a:rPr lang="en-US" sz="1600" dirty="0" err="1">
                <a:latin typeface="Lucida Console" panose="020B0609040504020204" pitchFamily="49" charset="0"/>
              </a:rPr>
              <a:t>ByteOrder.LittleEndian</a:t>
            </a:r>
            <a:r>
              <a:rPr lang="en-US" sz="1600" dirty="0">
                <a:latin typeface="Lucida Console" panose="020B0609040504020204" pitchFamily="49" charset="0"/>
              </a:rPr>
              <a:t>;</a:t>
            </a:r>
          </a:p>
          <a:p>
            <a:r>
              <a:rPr lang="en-US" sz="1600" dirty="0" smtClean="0">
                <a:latin typeface="Lucida Console" panose="020B0609040504020204" pitchFamily="49" charset="0"/>
              </a:rPr>
              <a:t>            // TODO: Retrieve WAV or MP3 audio from the </a:t>
            </a:r>
            <a:r>
              <a:rPr lang="en-US" sz="1600" dirty="0" err="1" smtClean="0">
                <a:latin typeface="Lucida Console" panose="020B0609040504020204" pitchFamily="49" charset="0"/>
              </a:rPr>
              <a:t>DataReader</a:t>
            </a:r>
            <a:endParaRPr lang="en-US" sz="1600" dirty="0">
              <a:latin typeface="Lucida Console" panose="020B0609040504020204" pitchFamily="49" charset="0"/>
            </a:endParaRPr>
          </a:p>
          <a:p>
            <a:r>
              <a:rPr lang="en-US" sz="1600" dirty="0">
                <a:latin typeface="Lucida Console" panose="020B0609040504020204" pitchFamily="49" charset="0"/>
              </a:rPr>
              <a:t>        }</a:t>
            </a:r>
          </a:p>
          <a:p>
            <a:r>
              <a:rPr lang="en-US" sz="1600" dirty="0">
                <a:latin typeface="Lucida Console" panose="020B0609040504020204" pitchFamily="49" charset="0"/>
              </a:rPr>
              <a:t>    }</a:t>
            </a:r>
          </a:p>
          <a:p>
            <a:r>
              <a:rPr lang="en-US" sz="1600" dirty="0" smtClean="0">
                <a:latin typeface="Lucida Console" panose="020B0609040504020204" pitchFamily="49" charset="0"/>
              </a:rPr>
              <a:t>}</a:t>
            </a:r>
            <a:endParaRPr lang="en-US" sz="1600" dirty="0">
              <a:latin typeface="Lucida Console" panose="020B0609040504020204" pitchFamily="49" charset="0"/>
            </a:endParaRPr>
          </a:p>
        </p:txBody>
      </p:sp>
    </p:spTree>
    <p:extLst>
      <p:ext uri="{BB962C8B-B14F-4D97-AF65-F5344CB8AC3E}">
        <p14:creationId xmlns:p14="http://schemas.microsoft.com/office/powerpoint/2010/main" val="2637845711"/>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a:xfrm>
            <a:off x="554990" y="3954780"/>
            <a:ext cx="9363061" cy="664797"/>
          </a:xfrm>
        </p:spPr>
        <p:txBody>
          <a:bodyPr/>
          <a:lstStyle/>
          <a:p>
            <a:r>
              <a:rPr lang="en-US" dirty="0" smtClean="0"/>
              <a:t>Translator API</a:t>
            </a:r>
            <a:endParaRPr lang="en-US" dirty="0"/>
          </a:p>
        </p:txBody>
      </p:sp>
      <p:sp>
        <p:nvSpPr>
          <p:cNvPr id="3" name="Title 2"/>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9419969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Speech APIs</a:t>
            </a:r>
            <a:endParaRPr lang="en-US" dirty="0"/>
          </a:p>
        </p:txBody>
      </p:sp>
      <p:sp>
        <p:nvSpPr>
          <p:cNvPr id="4" name="Rectangle 3"/>
          <p:cNvSpPr/>
          <p:nvPr/>
        </p:nvSpPr>
        <p:spPr>
          <a:xfrm>
            <a:off x="808037" y="1714998"/>
            <a:ext cx="3396476"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Bing Speech</a:t>
            </a:r>
          </a:p>
        </p:txBody>
      </p:sp>
      <p:sp>
        <p:nvSpPr>
          <p:cNvPr id="5" name="Rectangle 4"/>
          <p:cNvSpPr/>
          <p:nvPr/>
        </p:nvSpPr>
        <p:spPr>
          <a:xfrm>
            <a:off x="8234329" y="1714998"/>
            <a:ext cx="3396476"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solidFill>
                <a:latin typeface="+mj-lt"/>
              </a:rPr>
              <a:t>Custom Recognition</a:t>
            </a:r>
          </a:p>
        </p:txBody>
      </p:sp>
      <p:sp>
        <p:nvSpPr>
          <p:cNvPr id="6" name="Rectangle 5"/>
          <p:cNvSpPr/>
          <p:nvPr/>
        </p:nvSpPr>
        <p:spPr>
          <a:xfrm>
            <a:off x="4521183" y="1714998"/>
            <a:ext cx="3396476"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Speaker Recognition</a:t>
            </a:r>
          </a:p>
        </p:txBody>
      </p:sp>
      <p:sp>
        <p:nvSpPr>
          <p:cNvPr id="11" name="TextBox 10"/>
          <p:cNvSpPr txBox="1"/>
          <p:nvPr/>
        </p:nvSpPr>
        <p:spPr>
          <a:xfrm>
            <a:off x="614924" y="3725862"/>
            <a:ext cx="3589589" cy="2034403"/>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400" dirty="0" smtClean="0">
                <a:gradFill>
                  <a:gsLst>
                    <a:gs pos="2917">
                      <a:schemeClr val="tx1"/>
                    </a:gs>
                    <a:gs pos="30000">
                      <a:schemeClr val="tx1"/>
                    </a:gs>
                  </a:gsLst>
                  <a:lin ang="5400000" scaled="0"/>
                </a:gradFill>
                <a:latin typeface="+mj-lt"/>
              </a:rPr>
              <a:t>Convert speech to text in 20 languages</a:t>
            </a:r>
          </a:p>
          <a:p>
            <a:pPr marL="342900" indent="-342900">
              <a:lnSpc>
                <a:spcPct val="90000"/>
              </a:lnSpc>
              <a:spcAft>
                <a:spcPts val="600"/>
              </a:spcAft>
              <a:buFont typeface="Wingdings" panose="05000000000000000000" pitchFamily="2" charset="2"/>
              <a:buChar char="§"/>
            </a:pPr>
            <a:r>
              <a:rPr lang="en-US" sz="2400" dirty="0" smtClean="0">
                <a:gradFill>
                  <a:gsLst>
                    <a:gs pos="2917">
                      <a:schemeClr val="tx1"/>
                    </a:gs>
                    <a:gs pos="30000">
                      <a:schemeClr val="tx1"/>
                    </a:gs>
                  </a:gsLst>
                  <a:lin ang="5400000" scaled="0"/>
                </a:gradFill>
                <a:latin typeface="+mj-lt"/>
              </a:rPr>
              <a:t>Convert text to speech in 20 languages</a:t>
            </a:r>
          </a:p>
        </p:txBody>
      </p:sp>
      <p:sp>
        <p:nvSpPr>
          <p:cNvPr id="12" name="TextBox 11"/>
          <p:cNvSpPr txBox="1"/>
          <p:nvPr/>
        </p:nvSpPr>
        <p:spPr>
          <a:xfrm>
            <a:off x="8041216" y="3760058"/>
            <a:ext cx="3589589" cy="2366802"/>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400" dirty="0" smtClean="0">
                <a:gradFill>
                  <a:gsLst>
                    <a:gs pos="2917">
                      <a:schemeClr val="tx1"/>
                    </a:gs>
                    <a:gs pos="30000">
                      <a:schemeClr val="tx1"/>
                    </a:gs>
                  </a:gsLst>
                  <a:lin ang="5400000" scaled="0"/>
                </a:gradFill>
                <a:latin typeface="+mj-lt"/>
              </a:rPr>
              <a:t>Create custom language models for the Speaker Recognition API</a:t>
            </a:r>
          </a:p>
          <a:p>
            <a:pPr marL="342900" indent="-342900">
              <a:lnSpc>
                <a:spcPct val="90000"/>
              </a:lnSpc>
              <a:spcAft>
                <a:spcPts val="600"/>
              </a:spcAft>
              <a:buFont typeface="Wingdings" panose="05000000000000000000" pitchFamily="2" charset="2"/>
              <a:buChar char="§"/>
            </a:pPr>
            <a:r>
              <a:rPr lang="en-US" sz="2400" dirty="0" smtClean="0">
                <a:gradFill>
                  <a:gsLst>
                    <a:gs pos="2917">
                      <a:schemeClr val="tx1"/>
                    </a:gs>
                    <a:gs pos="30000">
                      <a:schemeClr val="tx1"/>
                    </a:gs>
                  </a:gsLst>
                  <a:lin ang="5400000" scaled="0"/>
                </a:gradFill>
                <a:latin typeface="+mj-lt"/>
              </a:rPr>
              <a:t>Create custom acoustic models, too</a:t>
            </a:r>
          </a:p>
        </p:txBody>
      </p:sp>
      <p:sp>
        <p:nvSpPr>
          <p:cNvPr id="13" name="TextBox 12"/>
          <p:cNvSpPr txBox="1"/>
          <p:nvPr/>
        </p:nvSpPr>
        <p:spPr>
          <a:xfrm>
            <a:off x="4328070" y="3725862"/>
            <a:ext cx="3589589" cy="2366802"/>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400" dirty="0" smtClean="0">
                <a:gradFill>
                  <a:gsLst>
                    <a:gs pos="2917">
                      <a:schemeClr val="tx1"/>
                    </a:gs>
                    <a:gs pos="30000">
                      <a:schemeClr val="tx1"/>
                    </a:gs>
                  </a:gsLst>
                  <a:lin ang="5400000" scaled="0"/>
                </a:gradFill>
                <a:latin typeface="+mj-lt"/>
              </a:rPr>
              <a:t>Use a speaker's voice to verify his or her identity</a:t>
            </a:r>
          </a:p>
          <a:p>
            <a:pPr marL="342900" indent="-342900">
              <a:lnSpc>
                <a:spcPct val="90000"/>
              </a:lnSpc>
              <a:spcAft>
                <a:spcPts val="600"/>
              </a:spcAft>
              <a:buFont typeface="Wingdings" panose="05000000000000000000" pitchFamily="2" charset="2"/>
              <a:buChar char="§"/>
            </a:pPr>
            <a:r>
              <a:rPr lang="en-US" sz="2400" dirty="0" smtClean="0">
                <a:gradFill>
                  <a:gsLst>
                    <a:gs pos="2917">
                      <a:schemeClr val="tx1"/>
                    </a:gs>
                    <a:gs pos="30000">
                      <a:schemeClr val="tx1"/>
                    </a:gs>
                  </a:gsLst>
                  <a:lin ang="5400000" scaled="0"/>
                </a:gradFill>
                <a:latin typeface="+mj-lt"/>
              </a:rPr>
              <a:t>Use voice to identify a speaker from a list of known speakers</a:t>
            </a:r>
          </a:p>
        </p:txBody>
      </p:sp>
    </p:spTree>
    <p:extLst>
      <p:ext uri="{BB962C8B-B14F-4D97-AF65-F5344CB8AC3E}">
        <p14:creationId xmlns:p14="http://schemas.microsoft.com/office/powerpoint/2010/main" val="1413918902"/>
      </p:ext>
    </p:extLst>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Converting Text to Speech </a:t>
            </a:r>
            <a:endParaRPr lang="en-US" dirty="0"/>
          </a:p>
        </p:txBody>
      </p:sp>
      <p:sp>
        <p:nvSpPr>
          <p:cNvPr id="4" name="TextBox 3"/>
          <p:cNvSpPr txBox="1"/>
          <p:nvPr/>
        </p:nvSpPr>
        <p:spPr>
          <a:xfrm>
            <a:off x="274639" y="1363662"/>
            <a:ext cx="11889564" cy="5219891"/>
          </a:xfrm>
          <a:prstGeom prst="rect">
            <a:avLst/>
          </a:prstGeom>
          <a:noFill/>
        </p:spPr>
        <p:txBody>
          <a:bodyPr wrap="square" lIns="182880" tIns="146304" rIns="182880" bIns="146304" rtlCol="0">
            <a:spAutoFit/>
          </a:bodyPr>
          <a:lstStyle/>
          <a:p>
            <a:r>
              <a:rPr lang="en-US" sz="2000" dirty="0">
                <a:latin typeface="Lucida Console" panose="020B0609040504020204" pitchFamily="49" charset="0"/>
              </a:rPr>
              <a:t>POST /</a:t>
            </a:r>
            <a:r>
              <a:rPr lang="en-US" sz="2000" dirty="0" smtClean="0">
                <a:latin typeface="Lucida Console" panose="020B0609040504020204" pitchFamily="49" charset="0"/>
              </a:rPr>
              <a:t>synthesize HTTP/1.1</a:t>
            </a:r>
            <a:endParaRPr lang="en-US" sz="2000" dirty="0">
              <a:latin typeface="Lucida Console" panose="020B0609040504020204" pitchFamily="49" charset="0"/>
            </a:endParaRPr>
          </a:p>
          <a:p>
            <a:r>
              <a:rPr lang="en-US" sz="2000" dirty="0">
                <a:latin typeface="Lucida Console" panose="020B0609040504020204" pitchFamily="49" charset="0"/>
              </a:rPr>
              <a:t>Host: speech.platform.bing.com</a:t>
            </a:r>
          </a:p>
          <a:p>
            <a:r>
              <a:rPr lang="en-US" sz="2000" dirty="0">
                <a:latin typeface="Lucida Console" panose="020B0609040504020204" pitchFamily="49" charset="0"/>
              </a:rPr>
              <a:t>Content-Type: audio/wav; </a:t>
            </a:r>
            <a:r>
              <a:rPr lang="en-US" sz="2000" dirty="0" err="1">
                <a:latin typeface="Lucida Console" panose="020B0609040504020204" pitchFamily="49" charset="0"/>
              </a:rPr>
              <a:t>samplerate</a:t>
            </a:r>
            <a:r>
              <a:rPr lang="en-US" sz="2000" dirty="0">
                <a:latin typeface="Lucida Console" panose="020B0609040504020204" pitchFamily="49" charset="0"/>
              </a:rPr>
              <a:t>=8000</a:t>
            </a:r>
          </a:p>
          <a:p>
            <a:r>
              <a:rPr lang="en-US" sz="2000" dirty="0">
                <a:latin typeface="Lucida Console" panose="020B0609040504020204" pitchFamily="49" charset="0"/>
              </a:rPr>
              <a:t>Authorization: Bearer </a:t>
            </a:r>
            <a:r>
              <a:rPr lang="en-US" sz="2000" dirty="0" smtClean="0">
                <a:latin typeface="Lucida Console" panose="020B0609040504020204" pitchFamily="49" charset="0"/>
              </a:rPr>
              <a:t>••••••••••••••••••••••••••••••••</a:t>
            </a:r>
            <a:endParaRPr lang="en-US" sz="2000" dirty="0">
              <a:latin typeface="Lucida Console" panose="020B0609040504020204" pitchFamily="49" charset="0"/>
            </a:endParaRPr>
          </a:p>
          <a:p>
            <a:r>
              <a:rPr lang="en-US" sz="2000" dirty="0">
                <a:latin typeface="Lucida Console" panose="020B0609040504020204" pitchFamily="49" charset="0"/>
              </a:rPr>
              <a:t>X-Microsoft-</a:t>
            </a:r>
            <a:r>
              <a:rPr lang="en-US" sz="2000" dirty="0" err="1">
                <a:latin typeface="Lucida Console" panose="020B0609040504020204" pitchFamily="49" charset="0"/>
              </a:rPr>
              <a:t>OutputFormat</a:t>
            </a:r>
            <a:r>
              <a:rPr lang="en-US" sz="2000" dirty="0">
                <a:latin typeface="Lucida Console" panose="020B0609040504020204" pitchFamily="49" charset="0"/>
              </a:rPr>
              <a:t>: riff-8khz-8bit-mono-mulaw</a:t>
            </a:r>
          </a:p>
          <a:p>
            <a:r>
              <a:rPr lang="en-US" sz="2000" dirty="0">
                <a:latin typeface="Lucida Console" panose="020B0609040504020204" pitchFamily="49" charset="0"/>
              </a:rPr>
              <a:t>Content-Type: text/plain; charset=utf-8</a:t>
            </a:r>
          </a:p>
          <a:p>
            <a:r>
              <a:rPr lang="en-US" sz="2000" dirty="0">
                <a:latin typeface="Lucida Console" panose="020B0609040504020204" pitchFamily="49" charset="0"/>
              </a:rPr>
              <a:t>Host: speech.platform.bing.com</a:t>
            </a:r>
          </a:p>
          <a:p>
            <a:r>
              <a:rPr lang="en-US" sz="2000" dirty="0">
                <a:latin typeface="Lucida Console" panose="020B0609040504020204" pitchFamily="49" charset="0"/>
              </a:rPr>
              <a:t>Content-Length: 197</a:t>
            </a:r>
          </a:p>
          <a:p>
            <a:endParaRPr lang="en-US" sz="2000" dirty="0">
              <a:latin typeface="Lucida Console" panose="020B0609040504020204" pitchFamily="49" charset="0"/>
            </a:endParaRPr>
          </a:p>
          <a:p>
            <a:r>
              <a:rPr lang="en-US" sz="2000" dirty="0">
                <a:latin typeface="Lucida Console" panose="020B0609040504020204" pitchFamily="49" charset="0"/>
              </a:rPr>
              <a:t>&lt;speak version='1.0' </a:t>
            </a:r>
            <a:r>
              <a:rPr lang="en-US" sz="2000" dirty="0" err="1">
                <a:latin typeface="Lucida Console" panose="020B0609040504020204" pitchFamily="49" charset="0"/>
              </a:rPr>
              <a:t>xml:lang</a:t>
            </a:r>
            <a:r>
              <a:rPr lang="en-US" sz="2000" dirty="0">
                <a:latin typeface="Lucida Console" panose="020B0609040504020204" pitchFamily="49" charset="0"/>
              </a:rPr>
              <a:t>='</a:t>
            </a:r>
            <a:r>
              <a:rPr lang="en-US" sz="2000" dirty="0" err="1">
                <a:latin typeface="Lucida Console" panose="020B0609040504020204" pitchFamily="49" charset="0"/>
              </a:rPr>
              <a:t>en</a:t>
            </a:r>
            <a:r>
              <a:rPr lang="en-US" sz="2000" dirty="0">
                <a:latin typeface="Lucida Console" panose="020B0609040504020204" pitchFamily="49" charset="0"/>
              </a:rPr>
              <a:t>-US</a:t>
            </a:r>
            <a:r>
              <a:rPr lang="en-US" sz="2000" dirty="0" smtClean="0">
                <a:latin typeface="Lucida Console" panose="020B0609040504020204" pitchFamily="49" charset="0"/>
              </a:rPr>
              <a:t>'&gt;</a:t>
            </a:r>
          </a:p>
          <a:p>
            <a:r>
              <a:rPr lang="en-US" sz="2000" dirty="0" smtClean="0">
                <a:latin typeface="Lucida Console" panose="020B0609040504020204" pitchFamily="49" charset="0"/>
              </a:rPr>
              <a:t>  &lt;</a:t>
            </a:r>
            <a:r>
              <a:rPr lang="en-US" sz="2000" dirty="0">
                <a:latin typeface="Lucida Console" panose="020B0609040504020204" pitchFamily="49" charset="0"/>
              </a:rPr>
              <a:t>voice </a:t>
            </a:r>
            <a:r>
              <a:rPr lang="en-US" sz="2000" dirty="0" err="1">
                <a:latin typeface="Lucida Console" panose="020B0609040504020204" pitchFamily="49" charset="0"/>
              </a:rPr>
              <a:t>xml:lang</a:t>
            </a:r>
            <a:r>
              <a:rPr lang="en-US" sz="2000" dirty="0">
                <a:latin typeface="Lucida Console" panose="020B0609040504020204" pitchFamily="49" charset="0"/>
              </a:rPr>
              <a:t>=</a:t>
            </a:r>
            <a:r>
              <a:rPr lang="en-US" sz="2000" dirty="0" smtClean="0">
                <a:latin typeface="Lucida Console" panose="020B0609040504020204" pitchFamily="49" charset="0"/>
              </a:rPr>
              <a:t>'</a:t>
            </a:r>
            <a:r>
              <a:rPr lang="en-US" sz="2000" dirty="0" err="1" smtClean="0">
                <a:latin typeface="Lucida Console" panose="020B0609040504020204" pitchFamily="49" charset="0"/>
              </a:rPr>
              <a:t>en</a:t>
            </a:r>
            <a:r>
              <a:rPr lang="en-US" sz="2000" dirty="0" smtClean="0">
                <a:latin typeface="Lucida Console" panose="020B0609040504020204" pitchFamily="49" charset="0"/>
              </a:rPr>
              <a:t>-US'</a:t>
            </a:r>
          </a:p>
          <a:p>
            <a:r>
              <a:rPr lang="en-US" sz="2000" dirty="0">
                <a:latin typeface="Lucida Console" panose="020B0609040504020204" pitchFamily="49" charset="0"/>
              </a:rPr>
              <a:t> </a:t>
            </a:r>
            <a:r>
              <a:rPr lang="en-US" sz="2000" dirty="0" smtClean="0">
                <a:latin typeface="Lucida Console" panose="020B0609040504020204" pitchFamily="49" charset="0"/>
              </a:rPr>
              <a:t>   </a:t>
            </a:r>
            <a:r>
              <a:rPr lang="en-US" sz="2000" dirty="0" err="1" smtClean="0">
                <a:latin typeface="Lucida Console" panose="020B0609040504020204" pitchFamily="49" charset="0"/>
              </a:rPr>
              <a:t>xml:gender</a:t>
            </a:r>
            <a:r>
              <a:rPr lang="en-US" sz="2000" dirty="0">
                <a:latin typeface="Lucida Console" panose="020B0609040504020204" pitchFamily="49" charset="0"/>
              </a:rPr>
              <a:t>=</a:t>
            </a:r>
            <a:r>
              <a:rPr lang="en-US" sz="2000" dirty="0" smtClean="0">
                <a:latin typeface="Lucida Console" panose="020B0609040504020204" pitchFamily="49" charset="0"/>
              </a:rPr>
              <a:t>'Female'</a:t>
            </a:r>
          </a:p>
          <a:p>
            <a:r>
              <a:rPr lang="en-US" sz="2000" dirty="0">
                <a:latin typeface="Lucida Console" panose="020B0609040504020204" pitchFamily="49" charset="0"/>
              </a:rPr>
              <a:t> </a:t>
            </a:r>
            <a:r>
              <a:rPr lang="en-US" sz="2000" dirty="0" smtClean="0">
                <a:latin typeface="Lucida Console" panose="020B0609040504020204" pitchFamily="49" charset="0"/>
              </a:rPr>
              <a:t>   name</a:t>
            </a:r>
            <a:r>
              <a:rPr lang="en-US" sz="2000" dirty="0">
                <a:latin typeface="Lucida Console" panose="020B0609040504020204" pitchFamily="49" charset="0"/>
              </a:rPr>
              <a:t>='Microsoft Server Speech Text to Speech Voice (</a:t>
            </a:r>
            <a:r>
              <a:rPr lang="en-US" sz="2000" dirty="0" err="1">
                <a:latin typeface="Lucida Console" panose="020B0609040504020204" pitchFamily="49" charset="0"/>
              </a:rPr>
              <a:t>en</a:t>
            </a:r>
            <a:r>
              <a:rPr lang="en-US" sz="2000" dirty="0">
                <a:latin typeface="Lucida Console" panose="020B0609040504020204" pitchFamily="49" charset="0"/>
              </a:rPr>
              <a:t>-US, </a:t>
            </a:r>
            <a:r>
              <a:rPr lang="en-US" sz="2000" dirty="0" err="1">
                <a:latin typeface="Lucida Console" panose="020B0609040504020204" pitchFamily="49" charset="0"/>
              </a:rPr>
              <a:t>ZiraRUS</a:t>
            </a:r>
            <a:r>
              <a:rPr lang="en-US" sz="2000" dirty="0" smtClean="0">
                <a:latin typeface="Lucida Console" panose="020B0609040504020204" pitchFamily="49" charset="0"/>
              </a:rPr>
              <a:t>)'&gt;</a:t>
            </a:r>
          </a:p>
          <a:p>
            <a:r>
              <a:rPr lang="en-US" sz="2000" dirty="0">
                <a:latin typeface="Lucida Console" panose="020B0609040504020204" pitchFamily="49" charset="0"/>
              </a:rPr>
              <a:t> </a:t>
            </a:r>
            <a:r>
              <a:rPr lang="en-US" sz="2000" dirty="0" smtClean="0">
                <a:latin typeface="Lucida Console" panose="020B0609040504020204" pitchFamily="49" charset="0"/>
              </a:rPr>
              <a:t>   Convert this text into audio for me</a:t>
            </a:r>
          </a:p>
          <a:p>
            <a:r>
              <a:rPr lang="en-US" sz="2000" dirty="0">
                <a:latin typeface="Lucida Console" panose="020B0609040504020204" pitchFamily="49" charset="0"/>
              </a:rPr>
              <a:t> </a:t>
            </a:r>
            <a:r>
              <a:rPr lang="en-US" sz="2000" dirty="0" smtClean="0">
                <a:latin typeface="Lucida Console" panose="020B0609040504020204" pitchFamily="49" charset="0"/>
              </a:rPr>
              <a:t> &lt;/</a:t>
            </a:r>
            <a:r>
              <a:rPr lang="en-US" sz="2000" dirty="0">
                <a:latin typeface="Lucida Console" panose="020B0609040504020204" pitchFamily="49" charset="0"/>
              </a:rPr>
              <a:t>voice</a:t>
            </a:r>
            <a:r>
              <a:rPr lang="en-US" sz="2000" dirty="0" smtClean="0">
                <a:latin typeface="Lucida Console" panose="020B0609040504020204" pitchFamily="49" charset="0"/>
              </a:rPr>
              <a:t>&gt;</a:t>
            </a:r>
          </a:p>
          <a:p>
            <a:r>
              <a:rPr lang="en-US" sz="2000" dirty="0" smtClean="0">
                <a:latin typeface="Lucida Console" panose="020B0609040504020204" pitchFamily="49" charset="0"/>
              </a:rPr>
              <a:t>&lt;/</a:t>
            </a:r>
            <a:r>
              <a:rPr lang="en-US" sz="2000" dirty="0">
                <a:latin typeface="Lucida Console" panose="020B0609040504020204" pitchFamily="49" charset="0"/>
              </a:rPr>
              <a:t>speak&gt;</a:t>
            </a:r>
          </a:p>
        </p:txBody>
      </p:sp>
    </p:spTree>
    <p:extLst>
      <p:ext uri="{BB962C8B-B14F-4D97-AF65-F5344CB8AC3E}">
        <p14:creationId xmlns:p14="http://schemas.microsoft.com/office/powerpoint/2010/main" val="3108206169"/>
      </p:ext>
    </p:extLst>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439862"/>
            <a:ext cx="11887200" cy="738664"/>
          </a:xfrm>
        </p:spPr>
        <p:txBody>
          <a:bodyPr/>
          <a:lstStyle/>
          <a:p>
            <a:r>
              <a:rPr lang="en-US" dirty="0" smtClean="0"/>
              <a:t>Speaker Recognition API can authenticate voices</a:t>
            </a:r>
          </a:p>
        </p:txBody>
      </p:sp>
      <p:sp>
        <p:nvSpPr>
          <p:cNvPr id="3" name="Title 2"/>
          <p:cNvSpPr>
            <a:spLocks noGrp="1"/>
          </p:cNvSpPr>
          <p:nvPr>
            <p:ph type="title"/>
          </p:nvPr>
        </p:nvSpPr>
        <p:spPr/>
        <p:txBody>
          <a:bodyPr/>
          <a:lstStyle/>
          <a:p>
            <a:r>
              <a:rPr lang="en-US" dirty="0" smtClean="0"/>
              <a:t>Speaker Verification (Voice Authentication)</a:t>
            </a:r>
            <a:endParaRPr lang="en-US" dirty="0"/>
          </a:p>
        </p:txBody>
      </p:sp>
      <p:sp>
        <p:nvSpPr>
          <p:cNvPr id="4" name="Rectangle 3"/>
          <p:cNvSpPr/>
          <p:nvPr/>
        </p:nvSpPr>
        <p:spPr>
          <a:xfrm>
            <a:off x="808037" y="2506662"/>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Step 1</a:t>
            </a:r>
            <a:endParaRPr lang="en-US" sz="2000" dirty="0" smtClean="0">
              <a:solidFill>
                <a:schemeClr val="bg1"/>
              </a:solidFill>
              <a:latin typeface="+mj-lt"/>
            </a:endParaRPr>
          </a:p>
        </p:txBody>
      </p:sp>
      <p:sp>
        <p:nvSpPr>
          <p:cNvPr id="5" name="Rectangle 4"/>
          <p:cNvSpPr/>
          <p:nvPr/>
        </p:nvSpPr>
        <p:spPr>
          <a:xfrm>
            <a:off x="808037" y="3328443"/>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Step 2</a:t>
            </a:r>
            <a:endParaRPr lang="en-US" sz="2000" dirty="0" smtClean="0">
              <a:solidFill>
                <a:schemeClr val="bg1"/>
              </a:solidFill>
              <a:latin typeface="+mj-lt"/>
            </a:endParaRPr>
          </a:p>
        </p:txBody>
      </p:sp>
      <p:sp>
        <p:nvSpPr>
          <p:cNvPr id="6" name="Rectangle 5"/>
          <p:cNvSpPr/>
          <p:nvPr/>
        </p:nvSpPr>
        <p:spPr>
          <a:xfrm>
            <a:off x="808037" y="4150224"/>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Step 3</a:t>
            </a:r>
            <a:endParaRPr lang="en-US" sz="2000" dirty="0" smtClean="0">
              <a:solidFill>
                <a:schemeClr val="bg1"/>
              </a:solidFill>
              <a:latin typeface="+mj-lt"/>
            </a:endParaRPr>
          </a:p>
        </p:txBody>
      </p:sp>
      <p:sp>
        <p:nvSpPr>
          <p:cNvPr id="7" name="Rectangle 6"/>
          <p:cNvSpPr/>
          <p:nvPr/>
        </p:nvSpPr>
        <p:spPr>
          <a:xfrm>
            <a:off x="808037" y="4972005"/>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Step 4</a:t>
            </a:r>
            <a:endParaRPr lang="en-US" sz="2000" dirty="0" smtClean="0">
              <a:solidFill>
                <a:schemeClr val="bg1"/>
              </a:solidFill>
              <a:latin typeface="+mj-lt"/>
            </a:endParaRPr>
          </a:p>
        </p:txBody>
      </p:sp>
      <p:sp>
        <p:nvSpPr>
          <p:cNvPr id="8" name="TextBox 7"/>
          <p:cNvSpPr txBox="1"/>
          <p:nvPr/>
        </p:nvSpPr>
        <p:spPr>
          <a:xfrm>
            <a:off x="3475037" y="3334143"/>
            <a:ext cx="8309262"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Use </a:t>
            </a:r>
            <a:r>
              <a:rPr lang="en-US" sz="2400" dirty="0" err="1" smtClean="0">
                <a:gradFill>
                  <a:gsLst>
                    <a:gs pos="2917">
                      <a:schemeClr val="tx1"/>
                    </a:gs>
                    <a:gs pos="30000">
                      <a:schemeClr val="tx1"/>
                    </a:gs>
                  </a:gsLst>
                  <a:lin ang="5400000" scaled="0"/>
                </a:gradFill>
                <a:latin typeface="+mj-lt"/>
              </a:rPr>
              <a:t>verificationProfiles</a:t>
            </a:r>
            <a:r>
              <a:rPr lang="en-US" sz="2400" dirty="0" smtClean="0">
                <a:gradFill>
                  <a:gsLst>
                    <a:gs pos="2917">
                      <a:schemeClr val="tx1"/>
                    </a:gs>
                    <a:gs pos="30000">
                      <a:schemeClr val="tx1"/>
                    </a:gs>
                  </a:gsLst>
                  <a:lin ang="5400000" scaled="0"/>
                </a:gradFill>
                <a:latin typeface="+mj-lt"/>
              </a:rPr>
              <a:t> method to create a verification profile</a:t>
            </a:r>
            <a:endParaRPr lang="en-US" sz="2400" dirty="0" smtClean="0">
              <a:gradFill>
                <a:gsLst>
                  <a:gs pos="2917">
                    <a:schemeClr val="tx1"/>
                  </a:gs>
                  <a:gs pos="30000">
                    <a:schemeClr val="tx1"/>
                  </a:gs>
                </a:gsLst>
                <a:lin ang="5400000" scaled="0"/>
              </a:gradFill>
              <a:latin typeface="+mj-lt"/>
            </a:endParaRPr>
          </a:p>
        </p:txBody>
      </p:sp>
      <p:sp>
        <p:nvSpPr>
          <p:cNvPr id="9" name="TextBox 8"/>
          <p:cNvSpPr txBox="1"/>
          <p:nvPr/>
        </p:nvSpPr>
        <p:spPr>
          <a:xfrm>
            <a:off x="3475037" y="2518062"/>
            <a:ext cx="8765861"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Use </a:t>
            </a:r>
            <a:r>
              <a:rPr lang="en-US" sz="2400" dirty="0" err="1" smtClean="0">
                <a:gradFill>
                  <a:gsLst>
                    <a:gs pos="2917">
                      <a:schemeClr val="tx1"/>
                    </a:gs>
                    <a:gs pos="30000">
                      <a:schemeClr val="tx1"/>
                    </a:gs>
                  </a:gsLst>
                  <a:lin ang="5400000" scaled="0"/>
                </a:gradFill>
                <a:latin typeface="+mj-lt"/>
              </a:rPr>
              <a:t>verificationPhrases</a:t>
            </a:r>
            <a:r>
              <a:rPr lang="en-US" sz="2400" dirty="0" smtClean="0">
                <a:gradFill>
                  <a:gsLst>
                    <a:gs pos="2917">
                      <a:schemeClr val="tx1"/>
                    </a:gs>
                    <a:gs pos="30000">
                      <a:schemeClr val="tx1"/>
                    </a:gs>
                  </a:gsLst>
                  <a:lin ang="5400000" scaled="0"/>
                </a:gradFill>
                <a:latin typeface="+mj-lt"/>
              </a:rPr>
              <a:t> </a:t>
            </a:r>
            <a:r>
              <a:rPr lang="en-US" sz="2400" dirty="0" smtClean="0">
                <a:gradFill>
                  <a:gsLst>
                    <a:gs pos="2917">
                      <a:schemeClr val="tx1"/>
                    </a:gs>
                    <a:gs pos="30000">
                      <a:schemeClr val="tx1"/>
                    </a:gs>
                  </a:gsLst>
                  <a:lin ang="5400000" scaled="0"/>
                </a:gradFill>
                <a:latin typeface="+mj-lt"/>
              </a:rPr>
              <a:t>method to enumerate verification phrases</a:t>
            </a:r>
            <a:endParaRPr lang="en-US" sz="2400" dirty="0" smtClean="0">
              <a:gradFill>
                <a:gsLst>
                  <a:gs pos="2917">
                    <a:schemeClr val="tx1"/>
                  </a:gs>
                  <a:gs pos="30000">
                    <a:schemeClr val="tx1"/>
                  </a:gs>
                </a:gsLst>
                <a:lin ang="5400000" scaled="0"/>
              </a:gradFill>
              <a:latin typeface="+mj-lt"/>
            </a:endParaRPr>
          </a:p>
        </p:txBody>
      </p:sp>
      <p:sp>
        <p:nvSpPr>
          <p:cNvPr id="10" name="TextBox 9"/>
          <p:cNvSpPr txBox="1"/>
          <p:nvPr/>
        </p:nvSpPr>
        <p:spPr>
          <a:xfrm>
            <a:off x="3475037" y="4011742"/>
            <a:ext cx="8309262" cy="960263"/>
          </a:xfrm>
          <a:prstGeom prst="rect">
            <a:avLst/>
          </a:prstGeom>
          <a:noFill/>
        </p:spPr>
        <p:txBody>
          <a:bodyPr wrap="squar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Use enroll method to add 3 or more enrollments to the profile using any of the supported phrases enumerated in Step 1</a:t>
            </a:r>
            <a:endParaRPr lang="en-US" sz="2400" dirty="0" smtClean="0">
              <a:gradFill>
                <a:gsLst>
                  <a:gs pos="2917">
                    <a:schemeClr val="tx1"/>
                  </a:gs>
                  <a:gs pos="30000">
                    <a:schemeClr val="tx1"/>
                  </a:gs>
                </a:gsLst>
                <a:lin ang="5400000" scaled="0"/>
              </a:gradFill>
              <a:latin typeface="+mj-lt"/>
            </a:endParaRPr>
          </a:p>
        </p:txBody>
      </p:sp>
      <p:sp>
        <p:nvSpPr>
          <p:cNvPr id="11" name="TextBox 10"/>
          <p:cNvSpPr txBox="1"/>
          <p:nvPr/>
        </p:nvSpPr>
        <p:spPr>
          <a:xfrm>
            <a:off x="3475037" y="4977705"/>
            <a:ext cx="7211269"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Use </a:t>
            </a:r>
            <a:r>
              <a:rPr lang="en-US" sz="2400" dirty="0" smtClean="0">
                <a:gradFill>
                  <a:gsLst>
                    <a:gs pos="2917">
                      <a:schemeClr val="tx1"/>
                    </a:gs>
                    <a:gs pos="30000">
                      <a:schemeClr val="tx1"/>
                    </a:gs>
                  </a:gsLst>
                  <a:lin ang="5400000" scaled="0"/>
                </a:gradFill>
                <a:latin typeface="+mj-lt"/>
              </a:rPr>
              <a:t>verify </a:t>
            </a:r>
            <a:r>
              <a:rPr lang="en-US" sz="2400" dirty="0" smtClean="0">
                <a:gradFill>
                  <a:gsLst>
                    <a:gs pos="2917">
                      <a:schemeClr val="tx1"/>
                    </a:gs>
                    <a:gs pos="30000">
                      <a:schemeClr val="tx1"/>
                    </a:gs>
                  </a:gsLst>
                  <a:lin ang="5400000" scaled="0"/>
                </a:gradFill>
                <a:latin typeface="+mj-lt"/>
              </a:rPr>
              <a:t>method to verify a voice against the profile</a:t>
            </a:r>
            <a:endParaRPr lang="en-US" sz="2400" dirty="0" smtClean="0">
              <a:gradFill>
                <a:gsLst>
                  <a:gs pos="2917">
                    <a:schemeClr val="tx1"/>
                  </a:gs>
                  <a:gs pos="30000">
                    <a:schemeClr val="tx1"/>
                  </a:gs>
                </a:gsLst>
                <a:lin ang="5400000" scaled="0"/>
              </a:gradFill>
              <a:latin typeface="+mj-lt"/>
            </a:endParaRPr>
          </a:p>
        </p:txBody>
      </p:sp>
    </p:spTree>
    <p:extLst>
      <p:ext uri="{BB962C8B-B14F-4D97-AF65-F5344CB8AC3E}">
        <p14:creationId xmlns:p14="http://schemas.microsoft.com/office/powerpoint/2010/main" val="1603692095"/>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Enumerating Verification Phrases</a:t>
            </a:r>
            <a:endParaRPr lang="en-US" dirty="0"/>
          </a:p>
        </p:txBody>
      </p:sp>
      <p:sp>
        <p:nvSpPr>
          <p:cNvPr id="4" name="TextBox 3"/>
          <p:cNvSpPr txBox="1"/>
          <p:nvPr/>
        </p:nvSpPr>
        <p:spPr>
          <a:xfrm>
            <a:off x="274639" y="1363662"/>
            <a:ext cx="11889564" cy="2449901"/>
          </a:xfrm>
          <a:prstGeom prst="rect">
            <a:avLst/>
          </a:prstGeom>
          <a:noFill/>
        </p:spPr>
        <p:txBody>
          <a:bodyPr wrap="square" lIns="182880" tIns="146304" rIns="182880" bIns="146304" rtlCol="0">
            <a:spAutoFit/>
          </a:bodyPr>
          <a:lstStyle/>
          <a:p>
            <a:r>
              <a:rPr lang="en-US" sz="2000" dirty="0" err="1">
                <a:latin typeface="Lucida Console" panose="020B0609040504020204" pitchFamily="49" charset="0"/>
              </a:rPr>
              <a:t>var</a:t>
            </a:r>
            <a:r>
              <a:rPr lang="en-US" sz="2000" dirty="0">
                <a:latin typeface="Lucida Console" panose="020B0609040504020204" pitchFamily="49" charset="0"/>
              </a:rPr>
              <a:t> client = new </a:t>
            </a:r>
            <a:r>
              <a:rPr lang="en-US" sz="2000" dirty="0" err="1">
                <a:latin typeface="Lucida Console" panose="020B0609040504020204" pitchFamily="49" charset="0"/>
              </a:rPr>
              <a:t>SpeakerVerificationServiceClient</a:t>
            </a:r>
            <a:r>
              <a:rPr lang="en-US" sz="2000" dirty="0">
                <a:latin typeface="Lucida Console" panose="020B0609040504020204" pitchFamily="49" charset="0"/>
              </a:rPr>
              <a:t>(</a:t>
            </a:r>
            <a:r>
              <a:rPr lang="en-US" sz="2000" dirty="0" err="1">
                <a:latin typeface="Lucida Console" panose="020B0609040504020204" pitchFamily="49" charset="0"/>
              </a:rPr>
              <a:t>subscription_key</a:t>
            </a:r>
            <a:r>
              <a:rPr lang="en-US" sz="2000" dirty="0">
                <a:latin typeface="Lucida Console" panose="020B0609040504020204" pitchFamily="49" charset="0"/>
              </a:rPr>
              <a:t>);</a:t>
            </a:r>
          </a:p>
          <a:p>
            <a:r>
              <a:rPr lang="en-US" sz="2000" dirty="0" err="1" smtClean="0">
                <a:latin typeface="Lucida Console" panose="020B0609040504020204" pitchFamily="49" charset="0"/>
              </a:rPr>
              <a:t>var</a:t>
            </a:r>
            <a:r>
              <a:rPr lang="en-US" sz="2000" dirty="0" smtClean="0">
                <a:latin typeface="Lucida Console" panose="020B0609040504020204" pitchFamily="49" charset="0"/>
              </a:rPr>
              <a:t> </a:t>
            </a:r>
            <a:r>
              <a:rPr lang="en-US" sz="2000" dirty="0">
                <a:latin typeface="Lucida Console" panose="020B0609040504020204" pitchFamily="49" charset="0"/>
              </a:rPr>
              <a:t>phrases = await </a:t>
            </a:r>
            <a:r>
              <a:rPr lang="en-US" sz="2000" dirty="0" err="1">
                <a:latin typeface="Lucida Console" panose="020B0609040504020204" pitchFamily="49" charset="0"/>
              </a:rPr>
              <a:t>client.GetPhrasesAsync</a:t>
            </a:r>
            <a:r>
              <a:rPr lang="en-US" sz="2000" dirty="0">
                <a:latin typeface="Lucida Console" panose="020B0609040504020204" pitchFamily="49" charset="0"/>
              </a:rPr>
              <a:t>("</a:t>
            </a:r>
            <a:r>
              <a:rPr lang="en-US" sz="2000" dirty="0" err="1">
                <a:latin typeface="Lucida Console" panose="020B0609040504020204" pitchFamily="49" charset="0"/>
              </a:rPr>
              <a:t>en</a:t>
            </a:r>
            <a:r>
              <a:rPr lang="en-US" sz="2000" dirty="0">
                <a:latin typeface="Lucida Console" panose="020B0609040504020204" pitchFamily="49" charset="0"/>
              </a:rPr>
              <a:t>-us");</a:t>
            </a:r>
          </a:p>
          <a:p>
            <a:endParaRPr lang="en-US" sz="2000" dirty="0">
              <a:latin typeface="Lucida Console" panose="020B0609040504020204" pitchFamily="49" charset="0"/>
            </a:endParaRPr>
          </a:p>
          <a:p>
            <a:r>
              <a:rPr lang="en-US" sz="2000" dirty="0" err="1">
                <a:latin typeface="Lucida Console" panose="020B0609040504020204" pitchFamily="49" charset="0"/>
              </a:rPr>
              <a:t>foreach</a:t>
            </a:r>
            <a:r>
              <a:rPr lang="en-US" sz="2000" dirty="0">
                <a:latin typeface="Lucida Console" panose="020B0609040504020204" pitchFamily="49" charset="0"/>
              </a:rPr>
              <a:t> (</a:t>
            </a:r>
            <a:r>
              <a:rPr lang="en-US" sz="2000" dirty="0" err="1">
                <a:latin typeface="Lucida Console" panose="020B0609040504020204" pitchFamily="49" charset="0"/>
              </a:rPr>
              <a:t>var</a:t>
            </a:r>
            <a:r>
              <a:rPr lang="en-US" sz="2000" dirty="0">
                <a:latin typeface="Lucida Console" panose="020B0609040504020204" pitchFamily="49" charset="0"/>
              </a:rPr>
              <a:t> phrase in phrases)</a:t>
            </a:r>
          </a:p>
          <a:p>
            <a:r>
              <a:rPr lang="en-US" sz="2000" dirty="0">
                <a:latin typeface="Lucida Console" panose="020B0609040504020204" pitchFamily="49" charset="0"/>
              </a:rPr>
              <a:t>{</a:t>
            </a:r>
          </a:p>
          <a:p>
            <a:r>
              <a:rPr lang="en-US" sz="2000" dirty="0">
                <a:latin typeface="Lucida Console" panose="020B0609040504020204" pitchFamily="49" charset="0"/>
              </a:rPr>
              <a:t>    string text = </a:t>
            </a:r>
            <a:r>
              <a:rPr lang="en-US" sz="2000" dirty="0" err="1">
                <a:latin typeface="Lucida Console" panose="020B0609040504020204" pitchFamily="49" charset="0"/>
              </a:rPr>
              <a:t>phrase.Phrase</a:t>
            </a:r>
            <a:r>
              <a:rPr lang="en-US" sz="2000" dirty="0">
                <a:latin typeface="Lucida Console" panose="020B0609040504020204" pitchFamily="49" charset="0"/>
              </a:rPr>
              <a:t>; // </a:t>
            </a:r>
            <a:r>
              <a:rPr lang="en-US" sz="2000" dirty="0" smtClean="0">
                <a:latin typeface="Lucida Console" panose="020B0609040504020204" pitchFamily="49" charset="0"/>
              </a:rPr>
              <a:t>e.g., "Houston</a:t>
            </a:r>
            <a:r>
              <a:rPr lang="en-US" sz="2000" dirty="0">
                <a:latin typeface="Lucida Console" panose="020B0609040504020204" pitchFamily="49" charset="0"/>
              </a:rPr>
              <a:t>, we have had a problem"</a:t>
            </a:r>
          </a:p>
          <a:p>
            <a:r>
              <a:rPr lang="en-US" sz="2000" dirty="0">
                <a:latin typeface="Lucida Console" panose="020B0609040504020204" pitchFamily="49" charset="0"/>
              </a:rPr>
              <a:t>}</a:t>
            </a:r>
          </a:p>
        </p:txBody>
      </p:sp>
    </p:spTree>
    <p:extLst>
      <p:ext uri="{BB962C8B-B14F-4D97-AF65-F5344CB8AC3E}">
        <p14:creationId xmlns:p14="http://schemas.microsoft.com/office/powerpoint/2010/main" val="677891684"/>
      </p:ext>
    </p:extLst>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Working with Verification Profiles</a:t>
            </a:r>
            <a:endParaRPr lang="en-US" dirty="0"/>
          </a:p>
        </p:txBody>
      </p:sp>
      <p:sp>
        <p:nvSpPr>
          <p:cNvPr id="4" name="TextBox 3"/>
          <p:cNvSpPr txBox="1"/>
          <p:nvPr/>
        </p:nvSpPr>
        <p:spPr>
          <a:xfrm>
            <a:off x="274639" y="1363662"/>
            <a:ext cx="11889564" cy="4604337"/>
          </a:xfrm>
          <a:prstGeom prst="rect">
            <a:avLst/>
          </a:prstGeom>
          <a:noFill/>
        </p:spPr>
        <p:txBody>
          <a:bodyPr wrap="square" lIns="182880" tIns="146304" rIns="182880" bIns="146304" rtlCol="0">
            <a:spAutoFit/>
          </a:bodyPr>
          <a:lstStyle/>
          <a:p>
            <a:r>
              <a:rPr lang="en-US" sz="2000" dirty="0" err="1" smtClean="0">
                <a:latin typeface="Lucida Console" panose="020B0609040504020204" pitchFamily="49" charset="0"/>
              </a:rPr>
              <a:t>var</a:t>
            </a:r>
            <a:r>
              <a:rPr lang="en-US" sz="2000" dirty="0" smtClean="0">
                <a:latin typeface="Lucida Console" panose="020B0609040504020204" pitchFamily="49" charset="0"/>
              </a:rPr>
              <a:t> </a:t>
            </a:r>
            <a:r>
              <a:rPr lang="en-US" sz="2000" dirty="0">
                <a:latin typeface="Lucida Console" panose="020B0609040504020204" pitchFamily="49" charset="0"/>
              </a:rPr>
              <a:t>client = new </a:t>
            </a:r>
            <a:r>
              <a:rPr lang="en-US" sz="2000" dirty="0" err="1" smtClean="0">
                <a:latin typeface="Lucida Console" panose="020B0609040504020204" pitchFamily="49" charset="0"/>
              </a:rPr>
              <a:t>SpeakerVerificationServiceClient</a:t>
            </a:r>
            <a:r>
              <a:rPr lang="en-US" sz="2000" dirty="0" smtClean="0">
                <a:latin typeface="Lucida Console" panose="020B0609040504020204" pitchFamily="49" charset="0"/>
              </a:rPr>
              <a:t>(</a:t>
            </a:r>
            <a:r>
              <a:rPr lang="en-US" sz="2000" dirty="0" err="1" smtClean="0">
                <a:latin typeface="Lucida Console" panose="020B0609040504020204" pitchFamily="49" charset="0"/>
              </a:rPr>
              <a:t>subscription_key</a:t>
            </a:r>
            <a:r>
              <a:rPr lang="en-US" sz="2000" dirty="0">
                <a:latin typeface="Lucida Console" panose="020B0609040504020204" pitchFamily="49" charset="0"/>
              </a:rPr>
              <a:t>);</a:t>
            </a:r>
          </a:p>
          <a:p>
            <a:endParaRPr lang="en-US" sz="2000" dirty="0" smtClean="0">
              <a:latin typeface="Lucida Console" panose="020B0609040504020204" pitchFamily="49" charset="0"/>
            </a:endParaRPr>
          </a:p>
          <a:p>
            <a:r>
              <a:rPr lang="en-US" sz="2000" dirty="0">
                <a:latin typeface="Lucida Console" panose="020B0609040504020204" pitchFamily="49" charset="0"/>
              </a:rPr>
              <a:t>// Create a new profile</a:t>
            </a:r>
          </a:p>
          <a:p>
            <a:r>
              <a:rPr lang="en-US" sz="2000" dirty="0" err="1" smtClean="0">
                <a:latin typeface="Lucida Console" panose="020B0609040504020204" pitchFamily="49" charset="0"/>
              </a:rPr>
              <a:t>var</a:t>
            </a:r>
            <a:r>
              <a:rPr lang="en-US" sz="2000" dirty="0" smtClean="0">
                <a:latin typeface="Lucida Console" panose="020B0609040504020204" pitchFamily="49" charset="0"/>
              </a:rPr>
              <a:t> response = </a:t>
            </a:r>
            <a:r>
              <a:rPr lang="en-US" sz="2000" dirty="0">
                <a:latin typeface="Lucida Console" panose="020B0609040504020204" pitchFamily="49" charset="0"/>
              </a:rPr>
              <a:t>await </a:t>
            </a:r>
            <a:r>
              <a:rPr lang="en-US" sz="2000" dirty="0" err="1">
                <a:latin typeface="Lucida Console" panose="020B0609040504020204" pitchFamily="49" charset="0"/>
              </a:rPr>
              <a:t>client.CreateProfileAsync</a:t>
            </a:r>
            <a:r>
              <a:rPr lang="en-US" sz="2000" dirty="0">
                <a:latin typeface="Lucida Console" panose="020B0609040504020204" pitchFamily="49" charset="0"/>
              </a:rPr>
              <a:t>("</a:t>
            </a:r>
            <a:r>
              <a:rPr lang="en-US" sz="2000" dirty="0" err="1">
                <a:latin typeface="Lucida Console" panose="020B0609040504020204" pitchFamily="49" charset="0"/>
              </a:rPr>
              <a:t>en</a:t>
            </a:r>
            <a:r>
              <a:rPr lang="en-US" sz="2000" dirty="0">
                <a:latin typeface="Lucida Console" panose="020B0609040504020204" pitchFamily="49" charset="0"/>
              </a:rPr>
              <a:t>-us");</a:t>
            </a:r>
          </a:p>
          <a:p>
            <a:r>
              <a:rPr lang="en-US" sz="2000" dirty="0" err="1" smtClean="0">
                <a:latin typeface="Lucida Console" panose="020B0609040504020204" pitchFamily="49" charset="0"/>
              </a:rPr>
              <a:t>Guid</a:t>
            </a:r>
            <a:r>
              <a:rPr lang="en-US" sz="2000" dirty="0" smtClean="0">
                <a:latin typeface="Lucida Console" panose="020B0609040504020204" pitchFamily="49" charset="0"/>
              </a:rPr>
              <a:t> id </a:t>
            </a:r>
            <a:r>
              <a:rPr lang="en-US" sz="2000" dirty="0">
                <a:latin typeface="Lucida Console" panose="020B0609040504020204" pitchFamily="49" charset="0"/>
              </a:rPr>
              <a:t>= </a:t>
            </a:r>
            <a:r>
              <a:rPr lang="en-US" sz="2000" dirty="0" err="1" smtClean="0">
                <a:latin typeface="Lucida Console" panose="020B0609040504020204" pitchFamily="49" charset="0"/>
              </a:rPr>
              <a:t>response.ProfileId</a:t>
            </a:r>
            <a:r>
              <a:rPr lang="en-US" sz="2000" dirty="0" smtClean="0">
                <a:latin typeface="Lucida Console" panose="020B0609040504020204" pitchFamily="49" charset="0"/>
              </a:rPr>
              <a:t>;</a:t>
            </a:r>
          </a:p>
          <a:p>
            <a:endParaRPr lang="en-US" sz="2000" dirty="0">
              <a:latin typeface="Lucida Console" panose="020B0609040504020204" pitchFamily="49" charset="0"/>
            </a:endParaRPr>
          </a:p>
          <a:p>
            <a:r>
              <a:rPr lang="en-US" sz="2000" dirty="0" smtClean="0">
                <a:latin typeface="Lucida Console" panose="020B0609040504020204" pitchFamily="49" charset="0"/>
              </a:rPr>
              <a:t>// Enumerate existing profiles</a:t>
            </a:r>
          </a:p>
          <a:p>
            <a:r>
              <a:rPr lang="en-US" sz="2000" dirty="0" err="1" smtClean="0">
                <a:latin typeface="Lucida Console" panose="020B0609040504020204" pitchFamily="49" charset="0"/>
              </a:rPr>
              <a:t>var</a:t>
            </a:r>
            <a:r>
              <a:rPr lang="en-US" sz="2000" dirty="0" smtClean="0">
                <a:latin typeface="Lucida Console" panose="020B0609040504020204" pitchFamily="49" charset="0"/>
              </a:rPr>
              <a:t> </a:t>
            </a:r>
            <a:r>
              <a:rPr lang="en-US" sz="2000" dirty="0">
                <a:latin typeface="Lucida Console" panose="020B0609040504020204" pitchFamily="49" charset="0"/>
              </a:rPr>
              <a:t>profiles = await </a:t>
            </a:r>
            <a:r>
              <a:rPr lang="en-US" sz="2000" dirty="0" err="1">
                <a:latin typeface="Lucida Console" panose="020B0609040504020204" pitchFamily="49" charset="0"/>
              </a:rPr>
              <a:t>client.GetProfilesAsync</a:t>
            </a:r>
            <a:r>
              <a:rPr lang="en-US" sz="2000" dirty="0">
                <a:latin typeface="Lucida Console" panose="020B0609040504020204" pitchFamily="49" charset="0"/>
              </a:rPr>
              <a:t>();</a:t>
            </a:r>
          </a:p>
          <a:p>
            <a:endParaRPr lang="en-US" sz="2000" dirty="0">
              <a:latin typeface="Lucida Console" panose="020B0609040504020204" pitchFamily="49" charset="0"/>
            </a:endParaRPr>
          </a:p>
          <a:p>
            <a:r>
              <a:rPr lang="en-US" sz="2000" dirty="0" err="1" smtClean="0">
                <a:latin typeface="Lucida Console" panose="020B0609040504020204" pitchFamily="49" charset="0"/>
              </a:rPr>
              <a:t>foreach</a:t>
            </a:r>
            <a:r>
              <a:rPr lang="en-US" sz="2000" dirty="0" smtClean="0">
                <a:latin typeface="Lucida Console" panose="020B0609040504020204" pitchFamily="49" charset="0"/>
              </a:rPr>
              <a:t> (</a:t>
            </a:r>
            <a:r>
              <a:rPr lang="en-US" sz="2000" dirty="0" err="1">
                <a:latin typeface="Lucida Console" panose="020B0609040504020204" pitchFamily="49" charset="0"/>
              </a:rPr>
              <a:t>var</a:t>
            </a:r>
            <a:r>
              <a:rPr lang="en-US" sz="2000" dirty="0">
                <a:latin typeface="Lucida Console" panose="020B0609040504020204" pitchFamily="49" charset="0"/>
              </a:rPr>
              <a:t> profile in profiles)</a:t>
            </a:r>
          </a:p>
          <a:p>
            <a:r>
              <a:rPr lang="en-US" sz="2000" dirty="0">
                <a:latin typeface="Lucida Console" panose="020B0609040504020204" pitchFamily="49" charset="0"/>
              </a:rPr>
              <a:t>{</a:t>
            </a:r>
          </a:p>
          <a:p>
            <a:r>
              <a:rPr lang="en-US" sz="2000" dirty="0">
                <a:latin typeface="Lucida Console" panose="020B0609040504020204" pitchFamily="49" charset="0"/>
              </a:rPr>
              <a:t>    </a:t>
            </a:r>
            <a:r>
              <a:rPr lang="en-US" sz="2000" dirty="0" err="1">
                <a:latin typeface="Lucida Console" panose="020B0609040504020204" pitchFamily="49" charset="0"/>
              </a:rPr>
              <a:t>Guid</a:t>
            </a:r>
            <a:r>
              <a:rPr lang="en-US" sz="2000" dirty="0">
                <a:latin typeface="Lucida Console" panose="020B0609040504020204" pitchFamily="49" charset="0"/>
              </a:rPr>
              <a:t> id = </a:t>
            </a:r>
            <a:r>
              <a:rPr lang="en-US" sz="2000" dirty="0" err="1">
                <a:latin typeface="Lucida Console" panose="020B0609040504020204" pitchFamily="49" charset="0"/>
              </a:rPr>
              <a:t>profile.ProfileId</a:t>
            </a:r>
            <a:r>
              <a:rPr lang="en-US" sz="2000" dirty="0" smtClean="0">
                <a:latin typeface="Lucida Console" panose="020B0609040504020204" pitchFamily="49" charset="0"/>
              </a:rPr>
              <a:t>;</a:t>
            </a:r>
          </a:p>
          <a:p>
            <a:r>
              <a:rPr lang="en-US" sz="2000" dirty="0">
                <a:latin typeface="Lucida Console" panose="020B0609040504020204" pitchFamily="49" charset="0"/>
              </a:rPr>
              <a:t> </a:t>
            </a:r>
            <a:r>
              <a:rPr lang="en-US" sz="2000" dirty="0" smtClean="0">
                <a:latin typeface="Lucida Console" panose="020B0609040504020204" pitchFamily="49" charset="0"/>
              </a:rPr>
              <a:t>   </a:t>
            </a:r>
            <a:r>
              <a:rPr lang="en-US" sz="2000" dirty="0" err="1" smtClean="0">
                <a:latin typeface="Lucida Console" panose="020B0609040504020204" pitchFamily="49" charset="0"/>
              </a:rPr>
              <a:t>int</a:t>
            </a:r>
            <a:r>
              <a:rPr lang="en-US" sz="2000" dirty="0" smtClean="0">
                <a:latin typeface="Lucida Console" panose="020B0609040504020204" pitchFamily="49" charset="0"/>
              </a:rPr>
              <a:t> enrollments = </a:t>
            </a:r>
            <a:r>
              <a:rPr lang="en-US" sz="2000" dirty="0" err="1" smtClean="0">
                <a:latin typeface="Lucida Console" panose="020B0609040504020204" pitchFamily="49" charset="0"/>
              </a:rPr>
              <a:t>profile.EnrollmentsCount</a:t>
            </a:r>
            <a:r>
              <a:rPr lang="en-US" sz="2000" dirty="0" smtClean="0">
                <a:latin typeface="Lucida Console" panose="020B0609040504020204" pitchFamily="49" charset="0"/>
              </a:rPr>
              <a:t>);</a:t>
            </a:r>
            <a:endParaRPr lang="en-US" sz="2000" dirty="0">
              <a:latin typeface="Lucida Console" panose="020B0609040504020204" pitchFamily="49" charset="0"/>
            </a:endParaRPr>
          </a:p>
          <a:p>
            <a:r>
              <a:rPr lang="en-US" sz="2000" dirty="0" smtClean="0">
                <a:latin typeface="Lucida Console" panose="020B0609040504020204" pitchFamily="49" charset="0"/>
              </a:rPr>
              <a:t>}</a:t>
            </a:r>
            <a:endParaRPr lang="en-US" sz="2000" dirty="0">
              <a:latin typeface="Lucida Console" panose="020B0609040504020204" pitchFamily="49" charset="0"/>
            </a:endParaRPr>
          </a:p>
        </p:txBody>
      </p:sp>
    </p:spTree>
    <p:extLst>
      <p:ext uri="{BB962C8B-B14F-4D97-AF65-F5344CB8AC3E}">
        <p14:creationId xmlns:p14="http://schemas.microsoft.com/office/powerpoint/2010/main" val="2696307597"/>
      </p:ext>
    </p:extLst>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Adding an Enrollment to a Profile</a:t>
            </a:r>
            <a:endParaRPr lang="en-US" dirty="0"/>
          </a:p>
        </p:txBody>
      </p:sp>
      <p:sp>
        <p:nvSpPr>
          <p:cNvPr id="4" name="TextBox 3"/>
          <p:cNvSpPr txBox="1"/>
          <p:nvPr/>
        </p:nvSpPr>
        <p:spPr>
          <a:xfrm>
            <a:off x="274639" y="1363662"/>
            <a:ext cx="11889564" cy="911019"/>
          </a:xfrm>
          <a:prstGeom prst="rect">
            <a:avLst/>
          </a:prstGeom>
          <a:noFill/>
        </p:spPr>
        <p:txBody>
          <a:bodyPr wrap="square" lIns="182880" tIns="146304" rIns="182880" bIns="146304" rtlCol="0">
            <a:spAutoFit/>
          </a:bodyPr>
          <a:lstStyle/>
          <a:p>
            <a:r>
              <a:rPr lang="en-US" sz="2000" dirty="0" err="1">
                <a:latin typeface="Lucida Console" panose="020B0609040504020204" pitchFamily="49" charset="0"/>
              </a:rPr>
              <a:t>var</a:t>
            </a:r>
            <a:r>
              <a:rPr lang="en-US" sz="2000" dirty="0">
                <a:latin typeface="Lucida Console" panose="020B0609040504020204" pitchFamily="49" charset="0"/>
              </a:rPr>
              <a:t> client = new </a:t>
            </a:r>
            <a:r>
              <a:rPr lang="en-US" sz="2000" dirty="0" err="1">
                <a:latin typeface="Lucida Console" panose="020B0609040504020204" pitchFamily="49" charset="0"/>
              </a:rPr>
              <a:t>SpeakerVerificationServiceClient</a:t>
            </a:r>
            <a:r>
              <a:rPr lang="en-US" sz="2000" dirty="0">
                <a:latin typeface="Lucida Console" panose="020B0609040504020204" pitchFamily="49" charset="0"/>
              </a:rPr>
              <a:t>(</a:t>
            </a:r>
            <a:r>
              <a:rPr lang="en-US" sz="2000" dirty="0" err="1">
                <a:latin typeface="Lucida Console" panose="020B0609040504020204" pitchFamily="49" charset="0"/>
              </a:rPr>
              <a:t>subscription_key</a:t>
            </a:r>
            <a:r>
              <a:rPr lang="en-US" sz="2000" dirty="0">
                <a:latin typeface="Lucida Console" panose="020B0609040504020204" pitchFamily="49" charset="0"/>
              </a:rPr>
              <a:t>);</a:t>
            </a:r>
          </a:p>
          <a:p>
            <a:r>
              <a:rPr lang="en-US" sz="2000" dirty="0" err="1">
                <a:latin typeface="Lucida Console" panose="020B0609040504020204" pitchFamily="49" charset="0"/>
              </a:rPr>
              <a:t>var</a:t>
            </a:r>
            <a:r>
              <a:rPr lang="en-US" sz="2000" dirty="0">
                <a:latin typeface="Lucida Console" panose="020B0609040504020204" pitchFamily="49" charset="0"/>
              </a:rPr>
              <a:t> </a:t>
            </a:r>
            <a:r>
              <a:rPr lang="en-US" sz="2000" dirty="0" smtClean="0">
                <a:latin typeface="Lucida Console" panose="020B0609040504020204" pitchFamily="49" charset="0"/>
              </a:rPr>
              <a:t>enrollment </a:t>
            </a:r>
            <a:r>
              <a:rPr lang="en-US" sz="2000" dirty="0">
                <a:latin typeface="Lucida Console" panose="020B0609040504020204" pitchFamily="49" charset="0"/>
              </a:rPr>
              <a:t>= await </a:t>
            </a:r>
            <a:r>
              <a:rPr lang="en-US" sz="2000" dirty="0" err="1" smtClean="0">
                <a:latin typeface="Lucida Console" panose="020B0609040504020204" pitchFamily="49" charset="0"/>
              </a:rPr>
              <a:t>client.EnrollAsync</a:t>
            </a:r>
            <a:r>
              <a:rPr lang="en-US" sz="2000" dirty="0" smtClean="0">
                <a:latin typeface="Lucida Console" panose="020B0609040504020204" pitchFamily="49" charset="0"/>
              </a:rPr>
              <a:t>(stream, id</a:t>
            </a:r>
            <a:r>
              <a:rPr lang="en-US" sz="2000" dirty="0">
                <a:latin typeface="Lucida Console" panose="020B0609040504020204" pitchFamily="49" charset="0"/>
              </a:rPr>
              <a:t>);</a:t>
            </a:r>
            <a:endParaRPr lang="en-US" sz="2000" dirty="0">
              <a:latin typeface="Lucida Console" panose="020B0609040504020204" pitchFamily="49" charset="0"/>
            </a:endParaRPr>
          </a:p>
        </p:txBody>
      </p:sp>
      <p:sp>
        <p:nvSpPr>
          <p:cNvPr id="2" name="TextBox 1"/>
          <p:cNvSpPr txBox="1"/>
          <p:nvPr/>
        </p:nvSpPr>
        <p:spPr>
          <a:xfrm>
            <a:off x="4439634" y="3802062"/>
            <a:ext cx="3581399" cy="1403461"/>
          </a:xfrm>
          <a:prstGeom prst="rect">
            <a:avLst/>
          </a:prstGeom>
          <a:noFill/>
        </p:spPr>
        <p:txBody>
          <a:bodyPr wrap="square" lIns="182880" tIns="146304" rIns="182880" bIns="146304" rtlCol="0">
            <a:spAutoFit/>
          </a:bodyPr>
          <a:lstStyle/>
          <a:p>
            <a:pPr>
              <a:lnSpc>
                <a:spcPct val="90000"/>
              </a:lnSpc>
              <a:spcAft>
                <a:spcPts val="600"/>
              </a:spcAft>
            </a:pPr>
            <a:r>
              <a:rPr lang="en-US" sz="2000" dirty="0" smtClean="0">
                <a:gradFill>
                  <a:gsLst>
                    <a:gs pos="2917">
                      <a:schemeClr val="tx1"/>
                    </a:gs>
                    <a:gs pos="30000">
                      <a:schemeClr val="tx1"/>
                    </a:gs>
                  </a:gsLst>
                  <a:lin ang="5400000" scaled="0"/>
                </a:gradFill>
                <a:latin typeface="+mj-lt"/>
              </a:rPr>
              <a:t>Stream containing single-channel, PCM-encoded, WAV audio with 16K bit rate and 16-bit depth</a:t>
            </a:r>
            <a:endParaRPr lang="en-US" sz="2000" dirty="0" smtClean="0">
              <a:gradFill>
                <a:gsLst>
                  <a:gs pos="2917">
                    <a:schemeClr val="tx1"/>
                  </a:gs>
                  <a:gs pos="30000">
                    <a:schemeClr val="tx1"/>
                  </a:gs>
                </a:gsLst>
                <a:lin ang="5400000" scaled="0"/>
              </a:gradFill>
              <a:latin typeface="+mj-lt"/>
            </a:endParaRPr>
          </a:p>
        </p:txBody>
      </p:sp>
      <p:sp>
        <p:nvSpPr>
          <p:cNvPr id="5" name="TextBox 4"/>
          <p:cNvSpPr txBox="1"/>
          <p:nvPr/>
        </p:nvSpPr>
        <p:spPr>
          <a:xfrm>
            <a:off x="8199437" y="3802062"/>
            <a:ext cx="3581399" cy="572464"/>
          </a:xfrm>
          <a:prstGeom prst="rect">
            <a:avLst/>
          </a:prstGeom>
          <a:noFill/>
        </p:spPr>
        <p:txBody>
          <a:bodyPr wrap="square" lIns="182880" tIns="146304" rIns="182880" bIns="146304" rtlCol="0">
            <a:spAutoFit/>
          </a:bodyPr>
          <a:lstStyle/>
          <a:p>
            <a:pPr>
              <a:lnSpc>
                <a:spcPct val="90000"/>
              </a:lnSpc>
              <a:spcAft>
                <a:spcPts val="600"/>
              </a:spcAft>
            </a:pPr>
            <a:r>
              <a:rPr lang="en-US" sz="2000" dirty="0" smtClean="0">
                <a:gradFill>
                  <a:gsLst>
                    <a:gs pos="2917">
                      <a:schemeClr val="tx1"/>
                    </a:gs>
                    <a:gs pos="30000">
                      <a:schemeClr val="tx1"/>
                    </a:gs>
                  </a:gsLst>
                  <a:lin ang="5400000" scaled="0"/>
                </a:gradFill>
                <a:latin typeface="+mj-lt"/>
              </a:rPr>
              <a:t>Verification profile ID</a:t>
            </a:r>
            <a:endParaRPr lang="en-US" sz="2000" dirty="0" smtClean="0">
              <a:gradFill>
                <a:gsLst>
                  <a:gs pos="2917">
                    <a:schemeClr val="tx1"/>
                  </a:gs>
                  <a:gs pos="30000">
                    <a:schemeClr val="tx1"/>
                  </a:gs>
                </a:gsLst>
                <a:lin ang="5400000" scaled="0"/>
              </a:gradFill>
              <a:latin typeface="+mj-lt"/>
            </a:endParaRPr>
          </a:p>
        </p:txBody>
      </p:sp>
      <p:cxnSp>
        <p:nvCxnSpPr>
          <p:cNvPr id="7" name="Straight Arrow Connector 6"/>
          <p:cNvCxnSpPr/>
          <p:nvPr/>
        </p:nvCxnSpPr>
        <p:spPr>
          <a:xfrm flipV="1">
            <a:off x="6675437" y="2125662"/>
            <a:ext cx="457200" cy="1676400"/>
          </a:xfrm>
          <a:prstGeom prst="straightConnector1">
            <a:avLst/>
          </a:prstGeom>
          <a:ln w="57150">
            <a:solidFill>
              <a:srgbClr val="00B0F0"/>
            </a:solidFill>
            <a:headEnd type="none"/>
            <a:tailEnd type="triangle" w="lg" len="lg"/>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H="1" flipV="1">
            <a:off x="8323279" y="2125662"/>
            <a:ext cx="790559" cy="1676400"/>
          </a:xfrm>
          <a:prstGeom prst="straightConnector1">
            <a:avLst/>
          </a:prstGeom>
          <a:ln w="57150">
            <a:solidFill>
              <a:srgbClr val="00B0F0"/>
            </a:solidFill>
            <a:headEnd type="none"/>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3345188"/>
      </p:ext>
    </p:extLst>
  </p:cSld>
  <p:clrMapOvr>
    <a:masterClrMapping/>
  </p:clrMapOvr>
  <p:transition>
    <p:fad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Verifying a Speaker</a:t>
            </a:r>
            <a:endParaRPr lang="en-US" dirty="0"/>
          </a:p>
        </p:txBody>
      </p:sp>
      <p:sp>
        <p:nvSpPr>
          <p:cNvPr id="4" name="TextBox 3"/>
          <p:cNvSpPr txBox="1"/>
          <p:nvPr/>
        </p:nvSpPr>
        <p:spPr>
          <a:xfrm>
            <a:off x="274639" y="1363662"/>
            <a:ext cx="11889564" cy="2449901"/>
          </a:xfrm>
          <a:prstGeom prst="rect">
            <a:avLst/>
          </a:prstGeom>
          <a:noFill/>
        </p:spPr>
        <p:txBody>
          <a:bodyPr wrap="square" lIns="182880" tIns="146304" rIns="182880" bIns="146304" rtlCol="0">
            <a:spAutoFit/>
          </a:bodyPr>
          <a:lstStyle/>
          <a:p>
            <a:r>
              <a:rPr lang="en-US" sz="2000" dirty="0" err="1">
                <a:latin typeface="Lucida Console" panose="020B0609040504020204" pitchFamily="49" charset="0"/>
              </a:rPr>
              <a:t>var</a:t>
            </a:r>
            <a:r>
              <a:rPr lang="en-US" sz="2000" dirty="0">
                <a:latin typeface="Lucida Console" panose="020B0609040504020204" pitchFamily="49" charset="0"/>
              </a:rPr>
              <a:t> client = new </a:t>
            </a:r>
            <a:r>
              <a:rPr lang="en-US" sz="2000" dirty="0" err="1">
                <a:latin typeface="Lucida Console" panose="020B0609040504020204" pitchFamily="49" charset="0"/>
              </a:rPr>
              <a:t>SpeakerVerificationServiceClient</a:t>
            </a:r>
            <a:r>
              <a:rPr lang="en-US" sz="2000" dirty="0">
                <a:latin typeface="Lucida Console" panose="020B0609040504020204" pitchFamily="49" charset="0"/>
              </a:rPr>
              <a:t>(</a:t>
            </a:r>
            <a:r>
              <a:rPr lang="en-US" sz="2000" dirty="0" err="1">
                <a:latin typeface="Lucida Console" panose="020B0609040504020204" pitchFamily="49" charset="0"/>
              </a:rPr>
              <a:t>subscription_key</a:t>
            </a:r>
            <a:r>
              <a:rPr lang="en-US" sz="2000" dirty="0">
                <a:latin typeface="Lucida Console" panose="020B0609040504020204" pitchFamily="49" charset="0"/>
              </a:rPr>
              <a:t>);</a:t>
            </a:r>
          </a:p>
          <a:p>
            <a:r>
              <a:rPr lang="en-US" sz="2000" dirty="0" err="1" smtClean="0">
                <a:latin typeface="Lucida Console" panose="020B0609040504020204" pitchFamily="49" charset="0"/>
              </a:rPr>
              <a:t>var</a:t>
            </a:r>
            <a:r>
              <a:rPr lang="en-US" sz="2000" dirty="0" smtClean="0">
                <a:latin typeface="Lucida Console" panose="020B0609040504020204" pitchFamily="49" charset="0"/>
              </a:rPr>
              <a:t> </a:t>
            </a:r>
            <a:r>
              <a:rPr lang="en-US" sz="2000" dirty="0">
                <a:latin typeface="Lucida Console" panose="020B0609040504020204" pitchFamily="49" charset="0"/>
              </a:rPr>
              <a:t>response = await </a:t>
            </a:r>
            <a:r>
              <a:rPr lang="en-US" sz="2000" dirty="0" err="1" smtClean="0">
                <a:latin typeface="Lucida Console" panose="020B0609040504020204" pitchFamily="49" charset="0"/>
              </a:rPr>
              <a:t>client.VerifyAsync</a:t>
            </a:r>
            <a:r>
              <a:rPr lang="en-US" sz="2000" dirty="0" smtClean="0">
                <a:latin typeface="Lucida Console" panose="020B0609040504020204" pitchFamily="49" charset="0"/>
              </a:rPr>
              <a:t>(stream, id);</a:t>
            </a:r>
          </a:p>
          <a:p>
            <a:endParaRPr lang="en-US" sz="2000" dirty="0">
              <a:latin typeface="Lucida Console" panose="020B0609040504020204" pitchFamily="49" charset="0"/>
            </a:endParaRPr>
          </a:p>
          <a:p>
            <a:r>
              <a:rPr lang="en-US" sz="2000" dirty="0" err="1" smtClean="0">
                <a:latin typeface="Lucida Console" panose="020B0609040504020204" pitchFamily="49" charset="0"/>
              </a:rPr>
              <a:t>var</a:t>
            </a:r>
            <a:r>
              <a:rPr lang="en-US" sz="2000" dirty="0" smtClean="0">
                <a:latin typeface="Lucida Console" panose="020B0609040504020204" pitchFamily="49" charset="0"/>
              </a:rPr>
              <a:t> result = </a:t>
            </a:r>
            <a:r>
              <a:rPr lang="en-US" sz="2000" dirty="0" err="1" smtClean="0">
                <a:latin typeface="Lucida Console" panose="020B0609040504020204" pitchFamily="49" charset="0"/>
              </a:rPr>
              <a:t>response.Result.ToString</a:t>
            </a:r>
            <a:r>
              <a:rPr lang="en-US" sz="2000" dirty="0" smtClean="0">
                <a:latin typeface="Lucida Console" panose="020B0609040504020204" pitchFamily="49" charset="0"/>
              </a:rPr>
              <a:t>(); // "Accept" or "Reject"</a:t>
            </a:r>
            <a:endParaRPr lang="en-US" sz="2000" dirty="0">
              <a:latin typeface="Lucida Console" panose="020B0609040504020204" pitchFamily="49" charset="0"/>
            </a:endParaRPr>
          </a:p>
          <a:p>
            <a:endParaRPr lang="en-US" sz="2000" dirty="0">
              <a:latin typeface="Lucida Console" panose="020B0609040504020204" pitchFamily="49" charset="0"/>
            </a:endParaRPr>
          </a:p>
          <a:p>
            <a:r>
              <a:rPr lang="en-US" sz="2000" dirty="0" err="1">
                <a:latin typeface="Lucida Console" panose="020B0609040504020204" pitchFamily="49" charset="0"/>
              </a:rPr>
              <a:t>var</a:t>
            </a:r>
            <a:r>
              <a:rPr lang="en-US" sz="2000" dirty="0">
                <a:latin typeface="Lucida Console" panose="020B0609040504020204" pitchFamily="49" charset="0"/>
              </a:rPr>
              <a:t> </a:t>
            </a:r>
            <a:r>
              <a:rPr lang="en-US" sz="2000" dirty="0" smtClean="0">
                <a:latin typeface="Lucida Console" panose="020B0609040504020204" pitchFamily="49" charset="0"/>
              </a:rPr>
              <a:t>confidence =</a:t>
            </a:r>
          </a:p>
          <a:p>
            <a:r>
              <a:rPr lang="en-US" sz="2000" dirty="0">
                <a:latin typeface="Lucida Console" panose="020B0609040504020204" pitchFamily="49" charset="0"/>
              </a:rPr>
              <a:t> </a:t>
            </a:r>
            <a:r>
              <a:rPr lang="en-US" sz="2000" dirty="0" smtClean="0">
                <a:latin typeface="Lucida Console" panose="020B0609040504020204" pitchFamily="49" charset="0"/>
              </a:rPr>
              <a:t>   </a:t>
            </a:r>
            <a:r>
              <a:rPr lang="en-US" sz="2000" dirty="0" err="1" smtClean="0">
                <a:latin typeface="Lucida Console" panose="020B0609040504020204" pitchFamily="49" charset="0"/>
              </a:rPr>
              <a:t>response.Confidence.ToString</a:t>
            </a:r>
            <a:r>
              <a:rPr lang="en-US" sz="2000" dirty="0">
                <a:latin typeface="Lucida Console" panose="020B0609040504020204" pitchFamily="49" charset="0"/>
              </a:rPr>
              <a:t>(); // </a:t>
            </a:r>
            <a:r>
              <a:rPr lang="en-US" sz="2000" dirty="0" smtClean="0">
                <a:latin typeface="Lucida Console" panose="020B0609040504020204" pitchFamily="49" charset="0"/>
              </a:rPr>
              <a:t>"High," "Normal," or "Low"</a:t>
            </a:r>
            <a:endParaRPr lang="en-US" sz="2000" dirty="0">
              <a:latin typeface="Lucida Console" panose="020B0609040504020204" pitchFamily="49" charset="0"/>
            </a:endParaRPr>
          </a:p>
        </p:txBody>
      </p:sp>
    </p:spTree>
    <p:extLst>
      <p:ext uri="{BB962C8B-B14F-4D97-AF65-F5344CB8AC3E}">
        <p14:creationId xmlns:p14="http://schemas.microsoft.com/office/powerpoint/2010/main" val="3879530563"/>
      </p:ext>
    </p:extLst>
  </p:cSld>
  <p:clrMapOvr>
    <a:masterClrMapping/>
  </p:clrMapOvr>
  <p:transition>
    <p:fad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a:xfrm>
            <a:off x="554990" y="3954780"/>
            <a:ext cx="9363061" cy="664797"/>
          </a:xfrm>
        </p:spPr>
        <p:txBody>
          <a:bodyPr/>
          <a:lstStyle/>
          <a:p>
            <a:r>
              <a:rPr lang="en-US" dirty="0" smtClean="0"/>
              <a:t>Speaker Recognition API</a:t>
            </a:r>
            <a:endParaRPr lang="en-US" dirty="0"/>
          </a:p>
        </p:txBody>
      </p:sp>
      <p:sp>
        <p:nvSpPr>
          <p:cNvPr id="3" name="Title 2"/>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306210044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439862"/>
            <a:ext cx="7391399" cy="4308872"/>
          </a:xfrm>
        </p:spPr>
        <p:txBody>
          <a:bodyPr/>
          <a:lstStyle/>
          <a:p>
            <a:r>
              <a:rPr lang="en-US" dirty="0" smtClean="0"/>
              <a:t>Obtained from the Azure Portal</a:t>
            </a:r>
          </a:p>
          <a:p>
            <a:r>
              <a:rPr lang="en-US" dirty="0" smtClean="0"/>
              <a:t>Requires an Azure subscription, but doesn't necessarily cost you to make calls</a:t>
            </a:r>
          </a:p>
          <a:p>
            <a:r>
              <a:rPr lang="en-US" dirty="0" smtClean="0"/>
              <a:t>Trial subscriptions for </a:t>
            </a:r>
            <a:r>
              <a:rPr lang="en-US" dirty="0"/>
              <a:t>free at https://azure.microsoft.com/en-us/free/</a:t>
            </a:r>
          </a:p>
        </p:txBody>
      </p:sp>
      <p:sp>
        <p:nvSpPr>
          <p:cNvPr id="3" name="Title 2"/>
          <p:cNvSpPr>
            <a:spLocks noGrp="1"/>
          </p:cNvSpPr>
          <p:nvPr>
            <p:ph type="title"/>
          </p:nvPr>
        </p:nvSpPr>
        <p:spPr/>
        <p:txBody>
          <a:bodyPr/>
          <a:lstStyle/>
          <a:p>
            <a:r>
              <a:rPr lang="en-US" dirty="0" smtClean="0"/>
              <a:t>Subscription Keys</a:t>
            </a:r>
            <a:endParaRPr lang="en-US" dirty="0"/>
          </a:p>
        </p:txBody>
      </p:sp>
      <p:pic>
        <p:nvPicPr>
          <p:cNvPr id="4" name="Picture 3"/>
          <p:cNvPicPr>
            <a:picLocks noChangeAspect="1"/>
          </p:cNvPicPr>
          <p:nvPr/>
        </p:nvPicPr>
        <p:blipFill>
          <a:blip r:embed="rId2"/>
          <a:stretch>
            <a:fillRect/>
          </a:stretch>
        </p:blipFill>
        <p:spPr>
          <a:xfrm>
            <a:off x="8351837" y="1611049"/>
            <a:ext cx="3000794" cy="3772426"/>
          </a:xfrm>
          <a:prstGeom prst="rect">
            <a:avLst/>
          </a:prstGeom>
        </p:spPr>
      </p:pic>
    </p:spTree>
    <p:extLst>
      <p:ext uri="{BB962C8B-B14F-4D97-AF65-F5344CB8AC3E}">
        <p14:creationId xmlns:p14="http://schemas.microsoft.com/office/powerpoint/2010/main" val="3386378999"/>
      </p:ext>
    </p:extLst>
  </p:cSld>
  <p:clrMapOvr>
    <a:masterClrMapping/>
  </p:clrMapOvr>
  <p:transition>
    <p:fade/>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Search APIs</a:t>
            </a:r>
            <a:endParaRPr lang="en-US" dirty="0"/>
          </a:p>
        </p:txBody>
      </p:sp>
      <p:sp>
        <p:nvSpPr>
          <p:cNvPr id="4" name="Rectangle 3"/>
          <p:cNvSpPr/>
          <p:nvPr/>
        </p:nvSpPr>
        <p:spPr>
          <a:xfrm>
            <a:off x="8080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Bing</a:t>
            </a:r>
          </a:p>
          <a:p>
            <a:pPr algn="ctr"/>
            <a:r>
              <a:rPr lang="en-US" sz="2000" dirty="0" smtClean="0">
                <a:solidFill>
                  <a:schemeClr val="bg1"/>
                </a:solidFill>
                <a:latin typeface="+mj-lt"/>
              </a:rPr>
              <a:t>Autosuggest</a:t>
            </a:r>
          </a:p>
        </p:txBody>
      </p:sp>
      <p:sp>
        <p:nvSpPr>
          <p:cNvPr id="5" name="Rectangle 4"/>
          <p:cNvSpPr/>
          <p:nvPr/>
        </p:nvSpPr>
        <p:spPr>
          <a:xfrm>
            <a:off x="30178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solidFill>
                <a:latin typeface="+mj-lt"/>
              </a:rPr>
              <a:t>Bing</a:t>
            </a:r>
          </a:p>
          <a:p>
            <a:pPr algn="ctr"/>
            <a:r>
              <a:rPr lang="en-US" sz="2000" dirty="0">
                <a:solidFill>
                  <a:schemeClr val="bg1"/>
                </a:solidFill>
                <a:latin typeface="+mj-lt"/>
              </a:rPr>
              <a:t>Image Search</a:t>
            </a:r>
          </a:p>
        </p:txBody>
      </p:sp>
      <p:sp>
        <p:nvSpPr>
          <p:cNvPr id="6" name="Rectangle 5"/>
          <p:cNvSpPr/>
          <p:nvPr/>
        </p:nvSpPr>
        <p:spPr>
          <a:xfrm>
            <a:off x="52276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Bing</a:t>
            </a:r>
          </a:p>
          <a:p>
            <a:pPr algn="ctr"/>
            <a:r>
              <a:rPr lang="en-US" sz="2000" dirty="0" smtClean="0">
                <a:solidFill>
                  <a:schemeClr val="bg1"/>
                </a:solidFill>
                <a:latin typeface="+mj-lt"/>
              </a:rPr>
              <a:t>News Search</a:t>
            </a:r>
          </a:p>
        </p:txBody>
      </p:sp>
      <p:sp>
        <p:nvSpPr>
          <p:cNvPr id="7" name="Rectangle 6"/>
          <p:cNvSpPr/>
          <p:nvPr/>
        </p:nvSpPr>
        <p:spPr>
          <a:xfrm>
            <a:off x="74374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Bing</a:t>
            </a:r>
          </a:p>
          <a:p>
            <a:pPr algn="ctr"/>
            <a:r>
              <a:rPr lang="en-US" sz="2000" dirty="0" smtClean="0">
                <a:solidFill>
                  <a:schemeClr val="bg1"/>
                </a:solidFill>
                <a:latin typeface="+mj-lt"/>
              </a:rPr>
              <a:t>Video Search</a:t>
            </a:r>
          </a:p>
        </p:txBody>
      </p:sp>
      <p:sp>
        <p:nvSpPr>
          <p:cNvPr id="8" name="Rectangle 7"/>
          <p:cNvSpPr/>
          <p:nvPr/>
        </p:nvSpPr>
        <p:spPr>
          <a:xfrm>
            <a:off x="96472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Bing</a:t>
            </a:r>
          </a:p>
          <a:p>
            <a:pPr algn="ctr"/>
            <a:r>
              <a:rPr lang="en-US" sz="2000" dirty="0" smtClean="0">
                <a:solidFill>
                  <a:schemeClr val="bg1"/>
                </a:solidFill>
                <a:latin typeface="+mj-lt"/>
              </a:rPr>
              <a:t>Web Search</a:t>
            </a:r>
          </a:p>
        </p:txBody>
      </p:sp>
      <p:sp>
        <p:nvSpPr>
          <p:cNvPr id="9" name="TextBox 8"/>
          <p:cNvSpPr txBox="1"/>
          <p:nvPr/>
        </p:nvSpPr>
        <p:spPr>
          <a:xfrm>
            <a:off x="614925" y="3725862"/>
            <a:ext cx="2086962" cy="1403461"/>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Provide intelligent type-ahead for searches</a:t>
            </a:r>
          </a:p>
        </p:txBody>
      </p:sp>
      <p:sp>
        <p:nvSpPr>
          <p:cNvPr id="10" name="TextBox 9"/>
          <p:cNvSpPr txBox="1"/>
          <p:nvPr/>
        </p:nvSpPr>
        <p:spPr>
          <a:xfrm>
            <a:off x="2824723" y="3725862"/>
            <a:ext cx="2209800" cy="2588401"/>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Search the Web for images</a:t>
            </a: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Retrieve thumbnails, image metadata, and more</a:t>
            </a:r>
            <a:endParaRPr lang="en-US" sz="2000" dirty="0">
              <a:gradFill>
                <a:gsLst>
                  <a:gs pos="2917">
                    <a:schemeClr val="tx1"/>
                  </a:gs>
                  <a:gs pos="30000">
                    <a:schemeClr val="tx1"/>
                  </a:gs>
                </a:gsLst>
                <a:lin ang="5400000" scaled="0"/>
              </a:gradFill>
              <a:latin typeface="+mj-lt"/>
            </a:endParaRPr>
          </a:p>
        </p:txBody>
      </p:sp>
      <p:sp>
        <p:nvSpPr>
          <p:cNvPr id="11" name="TextBox 10"/>
          <p:cNvSpPr txBox="1"/>
          <p:nvPr/>
        </p:nvSpPr>
        <p:spPr>
          <a:xfrm>
            <a:off x="5034522" y="3725862"/>
            <a:ext cx="2209799" cy="2665345"/>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Search the Web for news</a:t>
            </a: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Categorize searches by topics</a:t>
            </a: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Identify trending topics</a:t>
            </a:r>
          </a:p>
        </p:txBody>
      </p:sp>
      <p:sp>
        <p:nvSpPr>
          <p:cNvPr id="12" name="TextBox 11"/>
          <p:cNvSpPr txBox="1"/>
          <p:nvPr/>
        </p:nvSpPr>
        <p:spPr>
          <a:xfrm>
            <a:off x="7244324" y="3725862"/>
            <a:ext cx="2209798" cy="2588401"/>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Search the Web for videos</a:t>
            </a: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Retrieve thumbnails, video metadata, and more</a:t>
            </a:r>
          </a:p>
        </p:txBody>
      </p:sp>
      <p:sp>
        <p:nvSpPr>
          <p:cNvPr id="13" name="TextBox 12"/>
          <p:cNvSpPr txBox="1"/>
          <p:nvPr/>
        </p:nvSpPr>
        <p:spPr>
          <a:xfrm>
            <a:off x="9454123" y="3725862"/>
            <a:ext cx="2250513" cy="2034403"/>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Search the Web for anything</a:t>
            </a:r>
          </a:p>
          <a:p>
            <a:pPr marL="342900" indent="-342900">
              <a:lnSpc>
                <a:spcPct val="90000"/>
              </a:lnSpc>
              <a:spcAft>
                <a:spcPts val="600"/>
              </a:spcAft>
              <a:buFont typeface="Wingdings" panose="05000000000000000000" pitchFamily="2" charset="2"/>
              <a:buChar char="§"/>
            </a:pPr>
            <a:r>
              <a:rPr lang="en-US" sz="2000" dirty="0" smtClean="0">
                <a:gradFill>
                  <a:gsLst>
                    <a:gs pos="2917">
                      <a:schemeClr val="tx1"/>
                    </a:gs>
                    <a:gs pos="30000">
                      <a:schemeClr val="tx1"/>
                    </a:gs>
                  </a:gsLst>
                  <a:lin ang="5400000" scaled="0"/>
                </a:gradFill>
                <a:latin typeface="+mj-lt"/>
              </a:rPr>
              <a:t>Optionally filter out adult content</a:t>
            </a:r>
          </a:p>
        </p:txBody>
      </p:sp>
    </p:spTree>
    <p:extLst>
      <p:ext uri="{BB962C8B-B14F-4D97-AF65-F5344CB8AC3E}">
        <p14:creationId xmlns:p14="http://schemas.microsoft.com/office/powerpoint/2010/main" val="663298654"/>
      </p:ext>
    </p:extLst>
  </p:cSld>
  <p:clrMapOvr>
    <a:masterClrMapping/>
  </p:clrMapOvr>
  <p:transition>
    <p:fade/>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439862"/>
            <a:ext cx="11887200" cy="1969770"/>
          </a:xfrm>
        </p:spPr>
        <p:txBody>
          <a:bodyPr/>
          <a:lstStyle/>
          <a:p>
            <a:r>
              <a:rPr lang="en-US" dirty="0" smtClean="0"/>
              <a:t>Accepts a partial search term as input</a:t>
            </a:r>
          </a:p>
          <a:p>
            <a:r>
              <a:rPr lang="en-US" dirty="0" smtClean="0"/>
              <a:t>Returns JSON-encoded list of suggested search terms, complete with links</a:t>
            </a:r>
            <a:endParaRPr lang="en-US" dirty="0"/>
          </a:p>
        </p:txBody>
      </p:sp>
      <p:sp>
        <p:nvSpPr>
          <p:cNvPr id="3" name="Title 2"/>
          <p:cNvSpPr>
            <a:spLocks noGrp="1"/>
          </p:cNvSpPr>
          <p:nvPr>
            <p:ph type="title"/>
          </p:nvPr>
        </p:nvSpPr>
        <p:spPr/>
        <p:txBody>
          <a:bodyPr/>
          <a:lstStyle/>
          <a:p>
            <a:r>
              <a:rPr lang="en-US" dirty="0" smtClean="0"/>
              <a:t>Bing Autosuggest API</a:t>
            </a:r>
            <a:endParaRPr lang="en-US" dirty="0"/>
          </a:p>
        </p:txBody>
      </p:sp>
      <p:pic>
        <p:nvPicPr>
          <p:cNvPr id="4" name="Picture 3"/>
          <p:cNvPicPr/>
          <p:nvPr/>
        </p:nvPicPr>
        <p:blipFill>
          <a:blip r:embed="rId2"/>
          <a:stretch>
            <a:fillRect/>
          </a:stretch>
        </p:blipFill>
        <p:spPr>
          <a:xfrm>
            <a:off x="3246437" y="3759756"/>
            <a:ext cx="5943600" cy="2514600"/>
          </a:xfrm>
          <a:prstGeom prst="rect">
            <a:avLst/>
          </a:prstGeom>
          <a:ln>
            <a:solidFill>
              <a:schemeClr val="tx1">
                <a:lumMod val="40000"/>
                <a:lumOff val="60000"/>
              </a:schemeClr>
            </a:solidFill>
          </a:ln>
          <a:effectLst/>
        </p:spPr>
      </p:pic>
    </p:spTree>
    <p:extLst>
      <p:ext uri="{BB962C8B-B14F-4D97-AF65-F5344CB8AC3E}">
        <p14:creationId xmlns:p14="http://schemas.microsoft.com/office/powerpoint/2010/main" val="444615933"/>
      </p:ext>
    </p:extLst>
  </p:cSld>
  <p:clrMapOvr>
    <a:masterClrMapping/>
  </p:clrMapOvr>
  <p:transition>
    <p:fad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Using the Bing Autosuggest API</a:t>
            </a:r>
            <a:endParaRPr lang="en-US" dirty="0"/>
          </a:p>
        </p:txBody>
      </p:sp>
      <p:sp>
        <p:nvSpPr>
          <p:cNvPr id="4" name="TextBox 3"/>
          <p:cNvSpPr txBox="1"/>
          <p:nvPr/>
        </p:nvSpPr>
        <p:spPr>
          <a:xfrm>
            <a:off x="274639" y="1363662"/>
            <a:ext cx="11889564" cy="5527667"/>
          </a:xfrm>
          <a:prstGeom prst="rect">
            <a:avLst/>
          </a:prstGeom>
          <a:noFill/>
        </p:spPr>
        <p:txBody>
          <a:bodyPr wrap="square" lIns="182880" tIns="146304" rIns="182880" bIns="146304" rtlCol="0">
            <a:spAutoFit/>
          </a:bodyPr>
          <a:lstStyle/>
          <a:p>
            <a:r>
              <a:rPr lang="en-US" sz="2000" dirty="0" err="1">
                <a:latin typeface="Lucida Console" panose="020B0609040504020204" pitchFamily="49" charset="0"/>
              </a:rPr>
              <a:t>var</a:t>
            </a:r>
            <a:r>
              <a:rPr lang="en-US" sz="2000" dirty="0">
                <a:latin typeface="Lucida Console" panose="020B0609040504020204" pitchFamily="49" charset="0"/>
              </a:rPr>
              <a:t> client = new </a:t>
            </a:r>
            <a:r>
              <a:rPr lang="en-US" sz="2000" dirty="0" err="1">
                <a:latin typeface="Lucida Console" panose="020B0609040504020204" pitchFamily="49" charset="0"/>
              </a:rPr>
              <a:t>HttpClient</a:t>
            </a:r>
            <a:r>
              <a:rPr lang="en-US" sz="2000" dirty="0">
                <a:latin typeface="Lucida Console" panose="020B0609040504020204" pitchFamily="49" charset="0"/>
              </a:rPr>
              <a:t>();</a:t>
            </a:r>
          </a:p>
          <a:p>
            <a:r>
              <a:rPr lang="en-US" sz="2000" dirty="0" err="1">
                <a:latin typeface="Lucida Console" panose="020B0609040504020204" pitchFamily="49" charset="0"/>
              </a:rPr>
              <a:t>client.DefaultRequestHeaders.Add</a:t>
            </a:r>
            <a:r>
              <a:rPr lang="en-US" sz="2000" dirty="0">
                <a:latin typeface="Lucida Console" panose="020B0609040504020204" pitchFamily="49" charset="0"/>
              </a:rPr>
              <a:t>("</a:t>
            </a:r>
            <a:r>
              <a:rPr lang="en-US" sz="2000" dirty="0" err="1">
                <a:latin typeface="Lucida Console" panose="020B0609040504020204" pitchFamily="49" charset="0"/>
              </a:rPr>
              <a:t>Ocp</a:t>
            </a:r>
            <a:r>
              <a:rPr lang="en-US" sz="2000" dirty="0">
                <a:latin typeface="Lucida Console" panose="020B0609040504020204" pitchFamily="49" charset="0"/>
              </a:rPr>
              <a:t>-</a:t>
            </a:r>
            <a:r>
              <a:rPr lang="en-US" sz="2000" dirty="0" err="1">
                <a:latin typeface="Lucida Console" panose="020B0609040504020204" pitchFamily="49" charset="0"/>
              </a:rPr>
              <a:t>Apim</a:t>
            </a:r>
            <a:r>
              <a:rPr lang="en-US" sz="2000" dirty="0">
                <a:latin typeface="Lucida Console" panose="020B0609040504020204" pitchFamily="49" charset="0"/>
              </a:rPr>
              <a:t>-Subscription-Key</a:t>
            </a:r>
            <a:r>
              <a:rPr lang="en-US" sz="2000" dirty="0" smtClean="0">
                <a:latin typeface="Lucida Console" panose="020B0609040504020204" pitchFamily="49" charset="0"/>
              </a:rPr>
              <a:t>",</a:t>
            </a:r>
          </a:p>
          <a:p>
            <a:r>
              <a:rPr lang="en-US" sz="2000" dirty="0">
                <a:latin typeface="Lucida Console" panose="020B0609040504020204" pitchFamily="49" charset="0"/>
              </a:rPr>
              <a:t> </a:t>
            </a:r>
            <a:r>
              <a:rPr lang="en-US" sz="2000" dirty="0" smtClean="0">
                <a:latin typeface="Lucida Console" panose="020B0609040504020204" pitchFamily="49" charset="0"/>
              </a:rPr>
              <a:t>   "</a:t>
            </a:r>
            <a:r>
              <a:rPr lang="en-US" sz="2000" dirty="0" err="1" smtClean="0">
                <a:latin typeface="Lucida Console" panose="020B0609040504020204" pitchFamily="49" charset="0"/>
              </a:rPr>
              <a:t>subscription_key</a:t>
            </a:r>
            <a:r>
              <a:rPr lang="en-US" sz="2000" dirty="0" smtClean="0">
                <a:latin typeface="Lucida Console" panose="020B0609040504020204" pitchFamily="49" charset="0"/>
              </a:rPr>
              <a:t>");</a:t>
            </a:r>
            <a:endParaRPr lang="en-US" sz="2000" dirty="0">
              <a:latin typeface="Lucida Console" panose="020B0609040504020204" pitchFamily="49" charset="0"/>
            </a:endParaRPr>
          </a:p>
          <a:p>
            <a:endParaRPr lang="en-US" sz="2000" dirty="0" smtClean="0">
              <a:latin typeface="Lucida Console" panose="020B0609040504020204" pitchFamily="49" charset="0"/>
            </a:endParaRPr>
          </a:p>
          <a:p>
            <a:r>
              <a:rPr lang="en-US" sz="2000" dirty="0" err="1" smtClean="0">
                <a:latin typeface="Lucida Console" panose="020B0609040504020204" pitchFamily="49" charset="0"/>
              </a:rPr>
              <a:t>var</a:t>
            </a:r>
            <a:r>
              <a:rPr lang="en-US" sz="2000" dirty="0" smtClean="0">
                <a:latin typeface="Lucida Console" panose="020B0609040504020204" pitchFamily="49" charset="0"/>
              </a:rPr>
              <a:t> </a:t>
            </a:r>
            <a:r>
              <a:rPr lang="en-US" sz="2000" dirty="0" err="1">
                <a:latin typeface="Lucida Console" panose="020B0609040504020204" pitchFamily="49" charset="0"/>
              </a:rPr>
              <a:t>uri</a:t>
            </a:r>
            <a:r>
              <a:rPr lang="en-US" sz="2000" dirty="0">
                <a:latin typeface="Lucida Console" panose="020B0609040504020204" pitchFamily="49" charset="0"/>
              </a:rPr>
              <a:t> </a:t>
            </a:r>
            <a:r>
              <a:rPr lang="en-US" sz="2000" dirty="0" smtClean="0">
                <a:latin typeface="Lucida Console" panose="020B0609040504020204" pitchFamily="49" charset="0"/>
              </a:rPr>
              <a:t>= "https</a:t>
            </a:r>
            <a:r>
              <a:rPr lang="en-US" sz="2000" dirty="0">
                <a:latin typeface="Lucida Console" panose="020B0609040504020204" pitchFamily="49" charset="0"/>
              </a:rPr>
              <a:t>://</a:t>
            </a:r>
            <a:r>
              <a:rPr lang="en-US" sz="2000" dirty="0" smtClean="0">
                <a:latin typeface="Lucida Console" panose="020B0609040504020204" pitchFamily="49" charset="0"/>
              </a:rPr>
              <a:t>westus.api.cognitive.microsoft.com/" +</a:t>
            </a:r>
          </a:p>
          <a:p>
            <a:r>
              <a:rPr lang="en-US" sz="2000" dirty="0" smtClean="0">
                <a:latin typeface="Lucida Console" panose="020B0609040504020204" pitchFamily="49" charset="0"/>
              </a:rPr>
              <a:t>    "</a:t>
            </a:r>
            <a:r>
              <a:rPr lang="en-US" sz="2000" dirty="0" err="1" smtClean="0">
                <a:latin typeface="Lucida Console" panose="020B0609040504020204" pitchFamily="49" charset="0"/>
              </a:rPr>
              <a:t>bing</a:t>
            </a:r>
            <a:r>
              <a:rPr lang="en-US" sz="2000" dirty="0" smtClean="0">
                <a:latin typeface="Lucida Console" panose="020B0609040504020204" pitchFamily="49" charset="0"/>
              </a:rPr>
              <a:t>/v5.0/</a:t>
            </a:r>
            <a:r>
              <a:rPr lang="en-US" sz="2000" dirty="0" err="1" smtClean="0">
                <a:latin typeface="Lucida Console" panose="020B0609040504020204" pitchFamily="49" charset="0"/>
              </a:rPr>
              <a:t>suggestions&amp;q</a:t>
            </a:r>
            <a:r>
              <a:rPr lang="en-US" sz="2000" dirty="0" smtClean="0">
                <a:latin typeface="Lucida Console" panose="020B0609040504020204" pitchFamily="49" charset="0"/>
              </a:rPr>
              <a:t>=micro</a:t>
            </a:r>
            <a:r>
              <a:rPr lang="en-US" sz="2000" dirty="0">
                <a:latin typeface="Lucida Console" panose="020B0609040504020204" pitchFamily="49" charset="0"/>
              </a:rPr>
              <a:t>";</a:t>
            </a:r>
          </a:p>
          <a:p>
            <a:endParaRPr lang="en-US" sz="2000" dirty="0" smtClean="0">
              <a:latin typeface="Lucida Console" panose="020B0609040504020204" pitchFamily="49" charset="0"/>
            </a:endParaRPr>
          </a:p>
          <a:p>
            <a:r>
              <a:rPr lang="en-US" sz="2000" dirty="0" err="1" smtClean="0">
                <a:latin typeface="Lucida Console" panose="020B0609040504020204" pitchFamily="49" charset="0"/>
              </a:rPr>
              <a:t>var</a:t>
            </a:r>
            <a:r>
              <a:rPr lang="en-US" sz="2000" dirty="0" smtClean="0">
                <a:latin typeface="Lucida Console" panose="020B0609040504020204" pitchFamily="49" charset="0"/>
              </a:rPr>
              <a:t> </a:t>
            </a:r>
            <a:r>
              <a:rPr lang="en-US" sz="2000" dirty="0">
                <a:latin typeface="Lucida Console" panose="020B0609040504020204" pitchFamily="49" charset="0"/>
              </a:rPr>
              <a:t>response = await </a:t>
            </a:r>
            <a:r>
              <a:rPr lang="en-US" sz="2000" dirty="0" err="1">
                <a:latin typeface="Lucida Console" panose="020B0609040504020204" pitchFamily="49" charset="0"/>
              </a:rPr>
              <a:t>client.GetAsync</a:t>
            </a:r>
            <a:r>
              <a:rPr lang="en-US" sz="2000" dirty="0">
                <a:latin typeface="Lucida Console" panose="020B0609040504020204" pitchFamily="49" charset="0"/>
              </a:rPr>
              <a:t>(</a:t>
            </a:r>
            <a:r>
              <a:rPr lang="en-US" sz="2000" dirty="0" err="1">
                <a:latin typeface="Lucida Console" panose="020B0609040504020204" pitchFamily="49" charset="0"/>
              </a:rPr>
              <a:t>uri</a:t>
            </a:r>
            <a:r>
              <a:rPr lang="en-US" sz="2000" dirty="0">
                <a:latin typeface="Lucida Console" panose="020B0609040504020204" pitchFamily="49" charset="0"/>
              </a:rPr>
              <a:t>);</a:t>
            </a:r>
          </a:p>
          <a:p>
            <a:endParaRPr lang="en-US" sz="2000" dirty="0" smtClean="0">
              <a:latin typeface="Lucida Console" panose="020B0609040504020204" pitchFamily="49" charset="0"/>
            </a:endParaRPr>
          </a:p>
          <a:p>
            <a:r>
              <a:rPr lang="en-US" sz="2000" dirty="0" smtClean="0">
                <a:latin typeface="Lucida Console" panose="020B0609040504020204" pitchFamily="49" charset="0"/>
              </a:rPr>
              <a:t>string </a:t>
            </a:r>
            <a:r>
              <a:rPr lang="en-US" sz="2000" dirty="0" err="1">
                <a:latin typeface="Lucida Console" panose="020B0609040504020204" pitchFamily="49" charset="0"/>
              </a:rPr>
              <a:t>json</a:t>
            </a:r>
            <a:r>
              <a:rPr lang="en-US" sz="2000" dirty="0">
                <a:latin typeface="Lucida Console" panose="020B0609040504020204" pitchFamily="49" charset="0"/>
              </a:rPr>
              <a:t> = await </a:t>
            </a:r>
            <a:r>
              <a:rPr lang="en-US" sz="2000" dirty="0" err="1">
                <a:latin typeface="Lucida Console" panose="020B0609040504020204" pitchFamily="49" charset="0"/>
              </a:rPr>
              <a:t>response.Content.ReadAsStringAsync</a:t>
            </a:r>
            <a:r>
              <a:rPr lang="en-US" sz="2000" dirty="0">
                <a:latin typeface="Lucida Console" panose="020B0609040504020204" pitchFamily="49" charset="0"/>
              </a:rPr>
              <a:t>();</a:t>
            </a:r>
          </a:p>
          <a:p>
            <a:r>
              <a:rPr lang="en-US" sz="2000" dirty="0" smtClean="0">
                <a:latin typeface="Lucida Console" panose="020B0609040504020204" pitchFamily="49" charset="0"/>
              </a:rPr>
              <a:t>dynamic </a:t>
            </a:r>
            <a:r>
              <a:rPr lang="en-US" sz="2000" dirty="0">
                <a:latin typeface="Lucida Console" panose="020B0609040504020204" pitchFamily="49" charset="0"/>
              </a:rPr>
              <a:t>result = </a:t>
            </a:r>
            <a:r>
              <a:rPr lang="en-US" sz="2000" dirty="0" err="1">
                <a:latin typeface="Lucida Console" panose="020B0609040504020204" pitchFamily="49" charset="0"/>
              </a:rPr>
              <a:t>JValue.Parse</a:t>
            </a:r>
            <a:r>
              <a:rPr lang="en-US" sz="2000" dirty="0">
                <a:latin typeface="Lucida Console" panose="020B0609040504020204" pitchFamily="49" charset="0"/>
              </a:rPr>
              <a:t>(</a:t>
            </a:r>
            <a:r>
              <a:rPr lang="en-US" sz="2000" dirty="0" err="1">
                <a:latin typeface="Lucida Console" panose="020B0609040504020204" pitchFamily="49" charset="0"/>
              </a:rPr>
              <a:t>json</a:t>
            </a:r>
            <a:r>
              <a:rPr lang="en-US" sz="2000" dirty="0">
                <a:latin typeface="Lucida Console" panose="020B0609040504020204" pitchFamily="49" charset="0"/>
              </a:rPr>
              <a:t>);</a:t>
            </a:r>
          </a:p>
          <a:p>
            <a:endParaRPr lang="en-US" sz="2000" dirty="0" smtClean="0">
              <a:latin typeface="Lucida Console" panose="020B0609040504020204" pitchFamily="49" charset="0"/>
            </a:endParaRPr>
          </a:p>
          <a:p>
            <a:r>
              <a:rPr lang="en-US" sz="2000" dirty="0" err="1" smtClean="0">
                <a:latin typeface="Lucida Console" panose="020B0609040504020204" pitchFamily="49" charset="0"/>
              </a:rPr>
              <a:t>foreach</a:t>
            </a:r>
            <a:r>
              <a:rPr lang="en-US" sz="2000" dirty="0" smtClean="0">
                <a:latin typeface="Lucida Console" panose="020B0609040504020204" pitchFamily="49" charset="0"/>
              </a:rPr>
              <a:t> </a:t>
            </a:r>
            <a:r>
              <a:rPr lang="en-US" sz="2000" dirty="0">
                <a:latin typeface="Lucida Console" panose="020B0609040504020204" pitchFamily="49" charset="0"/>
              </a:rPr>
              <a:t>(</a:t>
            </a:r>
            <a:r>
              <a:rPr lang="en-US" sz="2000" dirty="0" err="1">
                <a:latin typeface="Lucida Console" panose="020B0609040504020204" pitchFamily="49" charset="0"/>
              </a:rPr>
              <a:t>var</a:t>
            </a:r>
            <a:r>
              <a:rPr lang="en-US" sz="2000" dirty="0">
                <a:latin typeface="Lucida Console" panose="020B0609040504020204" pitchFamily="49" charset="0"/>
              </a:rPr>
              <a:t> suggestion in </a:t>
            </a:r>
            <a:r>
              <a:rPr lang="en-US" sz="2000" dirty="0" err="1">
                <a:latin typeface="Lucida Console" panose="020B0609040504020204" pitchFamily="49" charset="0"/>
              </a:rPr>
              <a:t>result.suggestionGroups</a:t>
            </a:r>
            <a:r>
              <a:rPr lang="en-US" sz="2000" dirty="0">
                <a:latin typeface="Lucida Console" panose="020B0609040504020204" pitchFamily="49" charset="0"/>
              </a:rPr>
              <a:t>[0].</a:t>
            </a:r>
            <a:r>
              <a:rPr lang="en-US" sz="2000" dirty="0" err="1">
                <a:latin typeface="Lucida Console" panose="020B0609040504020204" pitchFamily="49" charset="0"/>
              </a:rPr>
              <a:t>searchSuggestions</a:t>
            </a:r>
            <a:r>
              <a:rPr lang="en-US" sz="2000" dirty="0">
                <a:latin typeface="Lucida Console" panose="020B0609040504020204" pitchFamily="49" charset="0"/>
              </a:rPr>
              <a:t>)</a:t>
            </a:r>
          </a:p>
          <a:p>
            <a:r>
              <a:rPr lang="en-US" sz="2000" dirty="0">
                <a:latin typeface="Lucida Console" panose="020B0609040504020204" pitchFamily="49" charset="0"/>
              </a:rPr>
              <a:t>{</a:t>
            </a:r>
          </a:p>
          <a:p>
            <a:r>
              <a:rPr lang="en-US" sz="2000" dirty="0">
                <a:latin typeface="Lucida Console" panose="020B0609040504020204" pitchFamily="49" charset="0"/>
              </a:rPr>
              <a:t>    </a:t>
            </a:r>
            <a:r>
              <a:rPr lang="en-US" sz="2000" dirty="0" err="1">
                <a:latin typeface="Lucida Console" panose="020B0609040504020204" pitchFamily="49" charset="0"/>
              </a:rPr>
              <a:t>Console.WriteLine</a:t>
            </a:r>
            <a:r>
              <a:rPr lang="en-US" sz="2000" dirty="0">
                <a:latin typeface="Lucida Console" panose="020B0609040504020204" pitchFamily="49" charset="0"/>
              </a:rPr>
              <a:t>(</a:t>
            </a:r>
            <a:r>
              <a:rPr lang="en-US" sz="2000" dirty="0" err="1">
                <a:latin typeface="Lucida Console" panose="020B0609040504020204" pitchFamily="49" charset="0"/>
              </a:rPr>
              <a:t>suggestion.displayText</a:t>
            </a:r>
            <a:r>
              <a:rPr lang="en-US" sz="2000" dirty="0">
                <a:latin typeface="Lucida Console" panose="020B0609040504020204" pitchFamily="49" charset="0"/>
              </a:rPr>
              <a:t>); // Output each suggestion</a:t>
            </a:r>
          </a:p>
          <a:p>
            <a:r>
              <a:rPr lang="en-US" sz="2000" dirty="0">
                <a:latin typeface="Lucida Console" panose="020B0609040504020204" pitchFamily="49" charset="0"/>
              </a:rPr>
              <a:t>}</a:t>
            </a:r>
          </a:p>
          <a:p>
            <a:endParaRPr lang="en-US" sz="2000" dirty="0">
              <a:latin typeface="Lucida Console" panose="020B0609040504020204" pitchFamily="49" charset="0"/>
            </a:endParaRPr>
          </a:p>
        </p:txBody>
      </p:sp>
    </p:spTree>
    <p:extLst>
      <p:ext uri="{BB962C8B-B14F-4D97-AF65-F5344CB8AC3E}">
        <p14:creationId xmlns:p14="http://schemas.microsoft.com/office/powerpoint/2010/main" val="1393766687"/>
      </p:ext>
    </p:extLst>
  </p:cSld>
  <p:clrMapOvr>
    <a:masterClrMapping/>
  </p:clrMapOvr>
  <p:transition>
    <p:fad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a:xfrm>
            <a:off x="554990" y="3954780"/>
            <a:ext cx="9363061" cy="664797"/>
          </a:xfrm>
        </p:spPr>
        <p:txBody>
          <a:bodyPr/>
          <a:lstStyle/>
          <a:p>
            <a:r>
              <a:rPr lang="en-US" dirty="0"/>
              <a:t>https://github.com/jeffprosise/Cognitive-Services</a:t>
            </a:r>
          </a:p>
        </p:txBody>
      </p:sp>
      <p:sp>
        <p:nvSpPr>
          <p:cNvPr id="3" name="Title 2"/>
          <p:cNvSpPr>
            <a:spLocks noGrp="1"/>
          </p:cNvSpPr>
          <p:nvPr>
            <p:ph type="title"/>
          </p:nvPr>
        </p:nvSpPr>
        <p:spPr/>
        <p:txBody>
          <a:bodyPr/>
          <a:lstStyle/>
          <a:p>
            <a:r>
              <a:rPr lang="en-US" dirty="0" smtClean="0"/>
              <a:t>Get the Code</a:t>
            </a:r>
            <a:endParaRPr lang="en-US" dirty="0"/>
          </a:p>
        </p:txBody>
      </p:sp>
    </p:spTree>
    <p:extLst>
      <p:ext uri="{BB962C8B-B14F-4D97-AF65-F5344CB8AC3E}">
        <p14:creationId xmlns:p14="http://schemas.microsoft.com/office/powerpoint/2010/main" val="37804621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a:xfrm>
            <a:off x="554990" y="3954780"/>
            <a:ext cx="9363061" cy="664797"/>
          </a:xfrm>
        </p:spPr>
        <p:txBody>
          <a:bodyPr/>
          <a:lstStyle/>
          <a:p>
            <a:r>
              <a:rPr lang="en-US" dirty="0" smtClean="0"/>
              <a:t>Obtaining a Subscription Key</a:t>
            </a:r>
            <a:endParaRPr lang="en-US" dirty="0"/>
          </a:p>
        </p:txBody>
      </p:sp>
      <p:sp>
        <p:nvSpPr>
          <p:cNvPr id="3" name="Title 2"/>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132317850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Vision APIs</a:t>
            </a:r>
            <a:endParaRPr lang="en-US" dirty="0"/>
          </a:p>
        </p:txBody>
      </p:sp>
      <p:sp>
        <p:nvSpPr>
          <p:cNvPr id="4" name="Rectangle 3"/>
          <p:cNvSpPr/>
          <p:nvPr/>
        </p:nvSpPr>
        <p:spPr>
          <a:xfrm>
            <a:off x="8080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Computer Vision</a:t>
            </a:r>
          </a:p>
        </p:txBody>
      </p:sp>
      <p:sp>
        <p:nvSpPr>
          <p:cNvPr id="8" name="Rectangle 7"/>
          <p:cNvSpPr/>
          <p:nvPr/>
        </p:nvSpPr>
        <p:spPr>
          <a:xfrm>
            <a:off x="3017837" y="1714998"/>
            <a:ext cx="1893849" cy="1782264"/>
          </a:xfrm>
          <a:prstGeom prst="rect">
            <a:avLst/>
          </a:prstGeom>
          <a:solidFill>
            <a:srgbClr val="999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Content</a:t>
            </a:r>
          </a:p>
          <a:p>
            <a:pPr algn="ctr"/>
            <a:r>
              <a:rPr lang="en-US" sz="2000" dirty="0" smtClean="0">
                <a:solidFill>
                  <a:schemeClr val="bg1"/>
                </a:solidFill>
                <a:latin typeface="+mj-lt"/>
              </a:rPr>
              <a:t>Moderator</a:t>
            </a:r>
          </a:p>
        </p:txBody>
      </p:sp>
      <p:sp>
        <p:nvSpPr>
          <p:cNvPr id="9" name="Rectangle 8"/>
          <p:cNvSpPr/>
          <p:nvPr/>
        </p:nvSpPr>
        <p:spPr>
          <a:xfrm>
            <a:off x="52276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Emotion</a:t>
            </a:r>
          </a:p>
        </p:txBody>
      </p:sp>
      <p:sp>
        <p:nvSpPr>
          <p:cNvPr id="10" name="Rectangle 9"/>
          <p:cNvSpPr/>
          <p:nvPr/>
        </p:nvSpPr>
        <p:spPr>
          <a:xfrm>
            <a:off x="74374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Face</a:t>
            </a:r>
          </a:p>
        </p:txBody>
      </p:sp>
      <p:sp>
        <p:nvSpPr>
          <p:cNvPr id="11" name="Rectangle 10"/>
          <p:cNvSpPr/>
          <p:nvPr/>
        </p:nvSpPr>
        <p:spPr>
          <a:xfrm>
            <a:off x="9647237" y="1714998"/>
            <a:ext cx="1893849" cy="1782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Video</a:t>
            </a:r>
          </a:p>
        </p:txBody>
      </p:sp>
      <p:sp>
        <p:nvSpPr>
          <p:cNvPr id="12" name="TextBox 11"/>
          <p:cNvSpPr txBox="1"/>
          <p:nvPr/>
        </p:nvSpPr>
        <p:spPr>
          <a:xfrm>
            <a:off x="614925" y="3725862"/>
            <a:ext cx="2402912" cy="2769989"/>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Detect faces, objects, and colors in images</a:t>
            </a:r>
          </a:p>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Generate captions and metadata</a:t>
            </a:r>
          </a:p>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Read text (OCR)</a:t>
            </a:r>
          </a:p>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Generate "smart" thumbnails</a:t>
            </a:r>
          </a:p>
        </p:txBody>
      </p:sp>
      <p:sp>
        <p:nvSpPr>
          <p:cNvPr id="13" name="TextBox 12"/>
          <p:cNvSpPr txBox="1"/>
          <p:nvPr/>
        </p:nvSpPr>
        <p:spPr>
          <a:xfrm>
            <a:off x="2824723" y="3725862"/>
            <a:ext cx="2209799" cy="2117503"/>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Analyze images for potentially offensive content or text</a:t>
            </a:r>
          </a:p>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Optionally include human review</a:t>
            </a:r>
          </a:p>
        </p:txBody>
      </p:sp>
      <p:sp>
        <p:nvSpPr>
          <p:cNvPr id="14" name="TextBox 13"/>
          <p:cNvSpPr txBox="1"/>
          <p:nvPr/>
        </p:nvSpPr>
        <p:spPr>
          <a:xfrm>
            <a:off x="5034522" y="3725862"/>
            <a:ext cx="2209797" cy="2865400"/>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Detect faces in images</a:t>
            </a:r>
          </a:p>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Identify emotions in faces: anger, fear, disgust, contempt, happiness, sadness, and surprise</a:t>
            </a:r>
          </a:p>
        </p:txBody>
      </p:sp>
      <p:sp>
        <p:nvSpPr>
          <p:cNvPr id="15" name="TextBox 14"/>
          <p:cNvSpPr txBox="1"/>
          <p:nvPr/>
        </p:nvSpPr>
        <p:spPr>
          <a:xfrm>
            <a:off x="7244323" y="3725862"/>
            <a:ext cx="2209799" cy="2769989"/>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Detect faces</a:t>
            </a:r>
          </a:p>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Identify faces</a:t>
            </a:r>
          </a:p>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Identify similar faces</a:t>
            </a:r>
          </a:p>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Identify a person's age, gender, and more from a photograph</a:t>
            </a:r>
          </a:p>
        </p:txBody>
      </p:sp>
      <p:sp>
        <p:nvSpPr>
          <p:cNvPr id="16" name="TextBox 15"/>
          <p:cNvSpPr txBox="1"/>
          <p:nvPr/>
        </p:nvSpPr>
        <p:spPr>
          <a:xfrm>
            <a:off x="9454123" y="3725862"/>
            <a:ext cx="2479114" cy="2271391"/>
          </a:xfrm>
          <a:prstGeom prst="rect">
            <a:avLst/>
          </a:prstGeom>
          <a:noFill/>
        </p:spPr>
        <p:txBody>
          <a:bodyPr wrap="square" lIns="182880" tIns="146304" rIns="182880" bIns="146304" rtlCol="0">
            <a:spAutoFit/>
          </a:bodyPr>
          <a:lstStyle/>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Stabilize videos</a:t>
            </a:r>
          </a:p>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Detect and track faces in videos</a:t>
            </a:r>
          </a:p>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Detect motion in videos</a:t>
            </a:r>
          </a:p>
          <a:p>
            <a:pPr marL="342900" indent="-342900">
              <a:lnSpc>
                <a:spcPct val="90000"/>
              </a:lnSpc>
              <a:spcAft>
                <a:spcPts val="600"/>
              </a:spcAft>
              <a:buFont typeface="Wingdings" panose="05000000000000000000" pitchFamily="2" charset="2"/>
              <a:buChar char="§"/>
            </a:pPr>
            <a:r>
              <a:rPr lang="en-US" dirty="0" smtClean="0">
                <a:gradFill>
                  <a:gsLst>
                    <a:gs pos="2917">
                      <a:schemeClr val="tx1"/>
                    </a:gs>
                    <a:gs pos="30000">
                      <a:schemeClr val="tx1"/>
                    </a:gs>
                  </a:gsLst>
                  <a:lin ang="5400000" scaled="0"/>
                </a:gradFill>
                <a:latin typeface="+mj-lt"/>
              </a:rPr>
              <a:t>Generate "smart" thumbnails</a:t>
            </a:r>
          </a:p>
        </p:txBody>
      </p:sp>
    </p:spTree>
    <p:extLst>
      <p:ext uri="{BB962C8B-B14F-4D97-AF65-F5344CB8AC3E}">
        <p14:creationId xmlns:p14="http://schemas.microsoft.com/office/powerpoint/2010/main" val="1615695278"/>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439862"/>
            <a:ext cx="11887200" cy="1415772"/>
          </a:xfrm>
        </p:spPr>
        <p:txBody>
          <a:bodyPr/>
          <a:lstStyle/>
          <a:p>
            <a:r>
              <a:rPr lang="en-US" dirty="0" smtClean="0"/>
              <a:t>Returns information about content in images</a:t>
            </a:r>
          </a:p>
          <a:p>
            <a:r>
              <a:rPr lang="en-US" dirty="0" smtClean="0"/>
              <a:t>Colors, objects, captions, faces, "raciness," and more</a:t>
            </a:r>
            <a:endParaRPr lang="en-US" dirty="0"/>
          </a:p>
        </p:txBody>
      </p:sp>
      <p:sp>
        <p:nvSpPr>
          <p:cNvPr id="3" name="Title 2"/>
          <p:cNvSpPr>
            <a:spLocks noGrp="1"/>
          </p:cNvSpPr>
          <p:nvPr>
            <p:ph type="title"/>
          </p:nvPr>
        </p:nvSpPr>
        <p:spPr/>
        <p:txBody>
          <a:bodyPr/>
          <a:lstStyle/>
          <a:p>
            <a:r>
              <a:rPr lang="en-US" dirty="0" smtClean="0"/>
              <a:t>Computer Vision API</a:t>
            </a:r>
            <a:endParaRPr lang="en-US" dirty="0"/>
          </a:p>
        </p:txBody>
      </p:sp>
      <p:pic>
        <p:nvPicPr>
          <p:cNvPr id="4" name="Picture 3"/>
          <p:cNvPicPr>
            <a:picLocks noChangeAspect="1"/>
          </p:cNvPicPr>
          <p:nvPr/>
        </p:nvPicPr>
        <p:blipFill>
          <a:blip r:embed="rId3"/>
          <a:stretch>
            <a:fillRect/>
          </a:stretch>
        </p:blipFill>
        <p:spPr>
          <a:xfrm>
            <a:off x="2084388" y="3075565"/>
            <a:ext cx="8267700" cy="3324225"/>
          </a:xfrm>
          <a:prstGeom prst="rect">
            <a:avLst/>
          </a:prstGeom>
        </p:spPr>
      </p:pic>
    </p:spTree>
    <p:extLst>
      <p:ext uri="{BB962C8B-B14F-4D97-AF65-F5344CB8AC3E}">
        <p14:creationId xmlns:p14="http://schemas.microsoft.com/office/powerpoint/2010/main" val="4092713517"/>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Computer Vision API Methods</a:t>
            </a:r>
            <a:endParaRPr lang="en-US" dirty="0"/>
          </a:p>
        </p:txBody>
      </p:sp>
      <p:sp>
        <p:nvSpPr>
          <p:cNvPr id="4" name="Rectangle 3"/>
          <p:cNvSpPr/>
          <p:nvPr/>
        </p:nvSpPr>
        <p:spPr>
          <a:xfrm>
            <a:off x="808037" y="1714998"/>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analyze</a:t>
            </a:r>
          </a:p>
        </p:txBody>
      </p:sp>
      <p:sp>
        <p:nvSpPr>
          <p:cNvPr id="6" name="Rectangle 5"/>
          <p:cNvSpPr/>
          <p:nvPr/>
        </p:nvSpPr>
        <p:spPr>
          <a:xfrm>
            <a:off x="808037" y="2536779"/>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describe</a:t>
            </a:r>
          </a:p>
        </p:txBody>
      </p:sp>
      <p:sp>
        <p:nvSpPr>
          <p:cNvPr id="7" name="Rectangle 6"/>
          <p:cNvSpPr/>
          <p:nvPr/>
        </p:nvSpPr>
        <p:spPr>
          <a:xfrm>
            <a:off x="808037" y="3358560"/>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smtClean="0">
                <a:solidFill>
                  <a:schemeClr val="bg1"/>
                </a:solidFill>
                <a:latin typeface="+mj-lt"/>
              </a:rPr>
              <a:t>generateThumbnail</a:t>
            </a:r>
            <a:endParaRPr lang="en-US" sz="2000" dirty="0" smtClean="0">
              <a:solidFill>
                <a:schemeClr val="bg1"/>
              </a:solidFill>
              <a:latin typeface="+mj-lt"/>
            </a:endParaRPr>
          </a:p>
        </p:txBody>
      </p:sp>
      <p:sp>
        <p:nvSpPr>
          <p:cNvPr id="8" name="Rectangle 7"/>
          <p:cNvSpPr/>
          <p:nvPr/>
        </p:nvSpPr>
        <p:spPr>
          <a:xfrm>
            <a:off x="808037" y="4180341"/>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smtClean="0">
                <a:solidFill>
                  <a:schemeClr val="bg1"/>
                </a:solidFill>
                <a:latin typeface="+mj-lt"/>
              </a:rPr>
              <a:t>ocr</a:t>
            </a:r>
            <a:endParaRPr lang="en-US" sz="2000" dirty="0" smtClean="0">
              <a:solidFill>
                <a:schemeClr val="bg1"/>
              </a:solidFill>
              <a:latin typeface="+mj-lt"/>
            </a:endParaRPr>
          </a:p>
        </p:txBody>
      </p:sp>
      <p:sp>
        <p:nvSpPr>
          <p:cNvPr id="9" name="Rectangle 8"/>
          <p:cNvSpPr/>
          <p:nvPr/>
        </p:nvSpPr>
        <p:spPr>
          <a:xfrm>
            <a:off x="808037" y="5002122"/>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smtClean="0">
                <a:solidFill>
                  <a:schemeClr val="bg1"/>
                </a:solidFill>
                <a:latin typeface="+mj-lt"/>
              </a:rPr>
              <a:t>recognizeText</a:t>
            </a:r>
            <a:endParaRPr lang="en-US" sz="2000" dirty="0" smtClean="0">
              <a:solidFill>
                <a:schemeClr val="bg1"/>
              </a:solidFill>
              <a:latin typeface="+mj-lt"/>
            </a:endParaRPr>
          </a:p>
        </p:txBody>
      </p:sp>
      <p:sp>
        <p:nvSpPr>
          <p:cNvPr id="10" name="Rectangle 9"/>
          <p:cNvSpPr/>
          <p:nvPr/>
        </p:nvSpPr>
        <p:spPr>
          <a:xfrm>
            <a:off x="808037" y="5826723"/>
            <a:ext cx="2667000" cy="639264"/>
          </a:xfrm>
          <a:prstGeom prst="rect">
            <a:avLst/>
          </a:prstGeom>
          <a:solidFill>
            <a:srgbClr val="5095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mj-lt"/>
              </a:rPr>
              <a:t>tag</a:t>
            </a:r>
          </a:p>
        </p:txBody>
      </p:sp>
      <p:sp>
        <p:nvSpPr>
          <p:cNvPr id="2" name="TextBox 1"/>
          <p:cNvSpPr txBox="1"/>
          <p:nvPr/>
        </p:nvSpPr>
        <p:spPr>
          <a:xfrm>
            <a:off x="3627437" y="1714998"/>
            <a:ext cx="7050648"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Detects features such as faces and offensive content</a:t>
            </a:r>
          </a:p>
        </p:txBody>
      </p:sp>
      <p:sp>
        <p:nvSpPr>
          <p:cNvPr id="11" name="TextBox 10"/>
          <p:cNvSpPr txBox="1"/>
          <p:nvPr/>
        </p:nvSpPr>
        <p:spPr>
          <a:xfrm>
            <a:off x="3627437" y="3358560"/>
            <a:ext cx="6896632"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Generates a "smart" thumbnail of the specified size</a:t>
            </a:r>
          </a:p>
        </p:txBody>
      </p:sp>
      <p:sp>
        <p:nvSpPr>
          <p:cNvPr id="12" name="TextBox 11"/>
          <p:cNvSpPr txBox="1"/>
          <p:nvPr/>
        </p:nvSpPr>
        <p:spPr>
          <a:xfrm>
            <a:off x="3627437" y="4174641"/>
            <a:ext cx="3873753"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Extracts text from an image</a:t>
            </a:r>
          </a:p>
        </p:txBody>
      </p:sp>
      <p:sp>
        <p:nvSpPr>
          <p:cNvPr id="13" name="TextBox 12"/>
          <p:cNvSpPr txBox="1"/>
          <p:nvPr/>
        </p:nvSpPr>
        <p:spPr>
          <a:xfrm>
            <a:off x="3627437" y="4990722"/>
            <a:ext cx="5489580"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Extracts handwritten text from an image</a:t>
            </a:r>
          </a:p>
        </p:txBody>
      </p:sp>
      <p:sp>
        <p:nvSpPr>
          <p:cNvPr id="14" name="TextBox 13"/>
          <p:cNvSpPr txBox="1"/>
          <p:nvPr/>
        </p:nvSpPr>
        <p:spPr>
          <a:xfrm>
            <a:off x="3627437" y="5806803"/>
            <a:ext cx="7005764"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Generates a list of words (tags) describing an image</a:t>
            </a:r>
          </a:p>
        </p:txBody>
      </p:sp>
      <p:sp>
        <p:nvSpPr>
          <p:cNvPr id="15" name="TextBox 14"/>
          <p:cNvSpPr txBox="1"/>
          <p:nvPr/>
        </p:nvSpPr>
        <p:spPr>
          <a:xfrm>
            <a:off x="3627437" y="2531079"/>
            <a:ext cx="7526484" cy="627864"/>
          </a:xfrm>
          <a:prstGeom prst="rect">
            <a:avLst/>
          </a:prstGeom>
          <a:noFill/>
        </p:spPr>
        <p:txBody>
          <a:bodyPr wrap="non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latin typeface="+mj-lt"/>
              </a:rPr>
              <a:t>Generates an image description and a collection of tags</a:t>
            </a:r>
          </a:p>
        </p:txBody>
      </p:sp>
    </p:spTree>
    <p:extLst>
      <p:ext uri="{BB962C8B-B14F-4D97-AF65-F5344CB8AC3E}">
        <p14:creationId xmlns:p14="http://schemas.microsoft.com/office/powerpoint/2010/main" val="4093110274"/>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Captioning an Image</a:t>
            </a:r>
            <a:endParaRPr lang="en-US" dirty="0"/>
          </a:p>
        </p:txBody>
      </p:sp>
      <p:sp>
        <p:nvSpPr>
          <p:cNvPr id="4" name="TextBox 3"/>
          <p:cNvSpPr txBox="1"/>
          <p:nvPr/>
        </p:nvSpPr>
        <p:spPr>
          <a:xfrm>
            <a:off x="274639" y="1363662"/>
            <a:ext cx="11889564" cy="2142125"/>
          </a:xfrm>
          <a:prstGeom prst="rect">
            <a:avLst/>
          </a:prstGeom>
          <a:noFill/>
        </p:spPr>
        <p:txBody>
          <a:bodyPr wrap="square" lIns="182880" tIns="146304" rIns="182880" bIns="146304" rtlCol="0">
            <a:spAutoFit/>
          </a:bodyPr>
          <a:lstStyle/>
          <a:p>
            <a:r>
              <a:rPr lang="en-US" sz="2000" dirty="0">
                <a:latin typeface="Lucida Console" panose="020B0609040504020204" pitchFamily="49" charset="0"/>
              </a:rPr>
              <a:t>POST </a:t>
            </a:r>
            <a:r>
              <a:rPr lang="en-US" sz="2000" dirty="0" smtClean="0">
                <a:latin typeface="Lucida Console" panose="020B0609040504020204" pitchFamily="49" charset="0"/>
              </a:rPr>
              <a:t>/vision/v1.0/</a:t>
            </a:r>
            <a:r>
              <a:rPr lang="en-US" sz="2000" dirty="0" err="1" smtClean="0">
                <a:latin typeface="Lucida Console" panose="020B0609040504020204" pitchFamily="49" charset="0"/>
              </a:rPr>
              <a:t>analyze?visualFeatures</a:t>
            </a:r>
            <a:r>
              <a:rPr lang="en-US" sz="2000" dirty="0" smtClean="0">
                <a:latin typeface="Lucida Console" panose="020B0609040504020204" pitchFamily="49" charset="0"/>
              </a:rPr>
              <a:t>=Description </a:t>
            </a:r>
            <a:r>
              <a:rPr lang="en-US" sz="2000" dirty="0">
                <a:latin typeface="Lucida Console" panose="020B0609040504020204" pitchFamily="49" charset="0"/>
              </a:rPr>
              <a:t>HTTP/1.1</a:t>
            </a:r>
          </a:p>
          <a:p>
            <a:r>
              <a:rPr lang="en-US" sz="2000" dirty="0">
                <a:latin typeface="Lucida Console" panose="020B0609040504020204" pitchFamily="49" charset="0"/>
              </a:rPr>
              <a:t>Content-Type: application/</a:t>
            </a:r>
            <a:r>
              <a:rPr lang="en-US" sz="2000" dirty="0" err="1">
                <a:latin typeface="Lucida Console" panose="020B0609040504020204" pitchFamily="49" charset="0"/>
              </a:rPr>
              <a:t>json</a:t>
            </a:r>
            <a:endParaRPr lang="en-US" sz="2000" dirty="0">
              <a:latin typeface="Lucida Console" panose="020B0609040504020204" pitchFamily="49" charset="0"/>
            </a:endParaRPr>
          </a:p>
          <a:p>
            <a:r>
              <a:rPr lang="en-US" sz="2000" dirty="0">
                <a:latin typeface="Lucida Console" panose="020B0609040504020204" pitchFamily="49" charset="0"/>
              </a:rPr>
              <a:t>Host: </a:t>
            </a:r>
            <a:r>
              <a:rPr lang="en-US" sz="2000" dirty="0" smtClean="0">
                <a:latin typeface="Lucida Console" panose="020B0609040504020204" pitchFamily="49" charset="0"/>
              </a:rPr>
              <a:t>westus.api.cognitive.microsoft.com:443</a:t>
            </a:r>
            <a:endParaRPr lang="en-US" sz="2000" dirty="0">
              <a:latin typeface="Lucida Console" panose="020B0609040504020204" pitchFamily="49" charset="0"/>
            </a:endParaRPr>
          </a:p>
          <a:p>
            <a:r>
              <a:rPr lang="en-US" sz="2000" dirty="0" err="1">
                <a:latin typeface="Lucida Console" panose="020B0609040504020204" pitchFamily="49" charset="0"/>
              </a:rPr>
              <a:t>Ocp</a:t>
            </a:r>
            <a:r>
              <a:rPr lang="en-US" sz="2000" dirty="0">
                <a:latin typeface="Lucida Console" panose="020B0609040504020204" pitchFamily="49" charset="0"/>
              </a:rPr>
              <a:t>-</a:t>
            </a:r>
            <a:r>
              <a:rPr lang="en-US" sz="2000" dirty="0" err="1">
                <a:latin typeface="Lucida Console" panose="020B0609040504020204" pitchFamily="49" charset="0"/>
              </a:rPr>
              <a:t>Apim</a:t>
            </a:r>
            <a:r>
              <a:rPr lang="en-US" sz="2000" dirty="0">
                <a:latin typeface="Lucida Console" panose="020B0609040504020204" pitchFamily="49" charset="0"/>
              </a:rPr>
              <a:t>-Subscription-Key: ••••••••••••••••••••••••••••••••</a:t>
            </a:r>
          </a:p>
          <a:p>
            <a:endParaRPr lang="en-US" sz="2000" dirty="0">
              <a:latin typeface="Lucida Console" panose="020B0609040504020204" pitchFamily="49" charset="0"/>
            </a:endParaRPr>
          </a:p>
          <a:p>
            <a:r>
              <a:rPr lang="en-US" sz="2000" dirty="0">
                <a:latin typeface="Lucida Console" panose="020B0609040504020204" pitchFamily="49" charset="0"/>
              </a:rPr>
              <a:t>{"</a:t>
            </a:r>
            <a:r>
              <a:rPr lang="en-US" sz="2000" dirty="0" err="1">
                <a:latin typeface="Lucida Console" panose="020B0609040504020204" pitchFamily="49" charset="0"/>
              </a:rPr>
              <a:t>url</a:t>
            </a:r>
            <a:r>
              <a:rPr lang="en-US" sz="2000" dirty="0">
                <a:latin typeface="Lucida Console" panose="020B0609040504020204" pitchFamily="49" charset="0"/>
              </a:rPr>
              <a:t>":"https://intellipix.blob.core.windows.net/photos/Dubai.jpg"}</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9437" y="3660316"/>
            <a:ext cx="3657600" cy="2743200"/>
          </a:xfrm>
          <a:prstGeom prst="rect">
            <a:avLst/>
          </a:prstGeom>
        </p:spPr>
      </p:pic>
    </p:spTree>
    <p:extLst>
      <p:ext uri="{BB962C8B-B14F-4D97-AF65-F5344CB8AC3E}">
        <p14:creationId xmlns:p14="http://schemas.microsoft.com/office/powerpoint/2010/main" val="699691580"/>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Connect_2016_Template_Light">
  <a:themeElements>
    <a:clrScheme name="Custom 1">
      <a:dk1>
        <a:srgbClr val="505050"/>
      </a:dk1>
      <a:lt1>
        <a:srgbClr val="FFFFFF"/>
      </a:lt1>
      <a:dk2>
        <a:srgbClr val="EF4439"/>
      </a:dk2>
      <a:lt2>
        <a:srgbClr val="FFFFFF"/>
      </a:lt2>
      <a:accent1>
        <a:srgbClr val="EF4439"/>
      </a:accent1>
      <a:accent2>
        <a:srgbClr val="2B2B2B"/>
      </a:accent2>
      <a:accent3>
        <a:srgbClr val="4A6573"/>
      </a:accent3>
      <a:accent4>
        <a:srgbClr val="D2D2D2"/>
      </a:accent4>
      <a:accent5>
        <a:srgbClr val="737373"/>
      </a:accent5>
      <a:accent6>
        <a:srgbClr val="505050"/>
      </a:accent6>
      <a:hlink>
        <a:srgbClr val="EF4439"/>
      </a:hlink>
      <a:folHlink>
        <a:srgbClr val="EF4439"/>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LIVE_SlideTemplate.potx" id="{0B5B9AF7-9C19-4256-8A0C-BB7805B94328}" vid="{961E8EC5-E9A0-469F-A8CF-A468D49ABC4B}"/>
    </a:ext>
  </a:extLst>
</a:theme>
</file>

<file path=ppt/theme/theme2.xml><?xml version="1.0" encoding="utf-8"?>
<a:theme xmlns:a="http://schemas.openxmlformats.org/drawingml/2006/main" name="Connect_2016_Template_Dark">
  <a:themeElements>
    <a:clrScheme name="Custom 1">
      <a:dk1>
        <a:srgbClr val="505050"/>
      </a:dk1>
      <a:lt1>
        <a:srgbClr val="FFFFFF"/>
      </a:lt1>
      <a:dk2>
        <a:srgbClr val="0078D7"/>
      </a:dk2>
      <a:lt2>
        <a:srgbClr val="FFFFFF"/>
      </a:lt2>
      <a:accent1>
        <a:srgbClr val="0078D7"/>
      </a:accent1>
      <a:accent2>
        <a:srgbClr val="5C2D91"/>
      </a:accent2>
      <a:accent3>
        <a:srgbClr val="008272"/>
      </a:accent3>
      <a:accent4>
        <a:srgbClr val="D2D2D2"/>
      </a:accent4>
      <a:accent5>
        <a:srgbClr val="00BCF2"/>
      </a:accent5>
      <a:accent6>
        <a:srgbClr val="737373"/>
      </a:accent6>
      <a:hlink>
        <a:srgbClr val="0078D7"/>
      </a:hlink>
      <a:folHlink>
        <a:srgbClr val="0078D7"/>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LIVE_SlideTemplate.potx" id="{0B5B9AF7-9C19-4256-8A0C-BB7805B94328}" vid="{F36DBE8E-5EB5-4D70-B3FC-028A7A5543A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ikesCount xmlns="http://schemas.microsoft.com/sharepoint/v3" xsi:nil="true"/>
    <d12e2661e9634d9aa98bbb375f31aced xmlns="01c77077-aee4-4b5f-bd4e-9cd40a6fff29">
      <Terms xmlns="http://schemas.microsoft.com/office/infopath/2007/PartnerControls">
        <TermInfo xmlns="http://schemas.microsoft.com/office/infopath/2007/PartnerControls">
          <TermName xmlns="http://schemas.microsoft.com/office/infopath/2007/PartnerControls">Moscone Center</TermName>
          <TermId xmlns="http://schemas.microsoft.com/office/infopath/2007/PartnerControls">d4f36a2e-dd0d-4424-990f-7c93b4e9f063</TermId>
        </TermInfo>
      </Terms>
    </d12e2661e9634d9aa98bbb375f31aced>
    <Event_x0020_Start_x0020_Date xmlns="01c77077-aee4-4b5f-bd4e-9cd40a6fff29">2016-03-30T07:00:00+00:00</Event_x0020_Start_x0020_Date>
    <Target_x0020_Audiences xmlns="8ff673fc-3231-4e3a-893b-6d7f7cd32766" xsi:nil="true"/>
    <iaa5f83406f94009a0f6a3e890699ff7 xmlns="01c77077-aee4-4b5f-bd4e-9cd40a6fff29">
      <Terms xmlns="http://schemas.microsoft.com/office/infopath/2007/PartnerControls">
        <TermInfo xmlns="http://schemas.microsoft.com/office/infopath/2007/PartnerControls">
          <TermName xmlns="http://schemas.microsoft.com/office/infopath/2007/PartnerControls">San Francisco</TermName>
          <TermId xmlns="http://schemas.microsoft.com/office/infopath/2007/PartnerControls">84dfcb53-432b-499d-8965-93d483d36b4a</TermId>
        </TermInfo>
      </Terms>
    </iaa5f83406f94009a0f6a3e890699ff7>
    <External_x0020_Speaker xmlns="01c77077-aee4-4b5f-bd4e-9cd40a6fff29" xsi:nil="true"/>
    <m6878b9dd7994da4ba144f95347d99c6 xmlns="01c77077-aee4-4b5f-bd4e-9cd40a6fff29">
      <Terms xmlns="http://schemas.microsoft.com/office/infopath/2007/PartnerControls"/>
    </m6878b9dd7994da4ba144f95347d99c6>
    <Presentation_x0020_Date xmlns="01c77077-aee4-4b5f-bd4e-9cd40a6fff29" xsi:nil="true"/>
    <fc15c16204564de583b4c942b10d19ec xmlns="01c77077-aee4-4b5f-bd4e-9cd40a6fff29">
      <Terms xmlns="http://schemas.microsoft.com/office/infopath/2007/PartnerControls"/>
    </fc15c16204564de583b4c942b10d19ec>
    <mb2e01f7e2d8413988e28e59aa226eec xmlns="01c77077-aee4-4b5f-bd4e-9cd40a6fff29">
      <Terms xmlns="http://schemas.microsoft.com/office/infopath/2007/PartnerControls">
        <TermInfo xmlns="http://schemas.microsoft.com/office/infopath/2007/PartnerControls">
          <TermName xmlns="http://schemas.microsoft.com/office/infopath/2007/PartnerControls">Build</TermName>
          <TermId xmlns="http://schemas.microsoft.com/office/infopath/2007/PartnerControls">58542b36-5bf5-46a6-a53f-a41fb7a73785</TermId>
        </TermInfo>
      </Terms>
    </mb2e01f7e2d8413988e28e59aa226eec>
    <MS_x0020_Content_x0020_Owner xmlns="01c77077-aee4-4b5f-bd4e-9cd40a6fff29">
      <UserInfo>
        <DisplayName/>
        <AccountId xsi:nil="true"/>
        <AccountType/>
      </UserInfo>
    </MS_x0020_Content_x0020_Owner>
    <Session_x0020_Code xmlns="01c77077-aee4-4b5f-bd4e-9cd40a6fff29" xsi:nil="true"/>
    <Event_x0020_End_x0020_Date xmlns="01c77077-aee4-4b5f-bd4e-9cd40a6fff29">2016-04-01T07:00:00+00:00</Event_x0020_End_x0020_Date>
    <o1010385baed4da9b5076a6aa651d1e5 xmlns="01c77077-aee4-4b5f-bd4e-9cd40a6fff29">
      <Terms xmlns="http://schemas.microsoft.com/office/infopath/2007/PartnerControls"/>
    </o1010385baed4da9b5076a6aa651d1e5>
    <kc6d1bd9a46e4e5fbbbf99ca3de7a092 xmlns="01c77077-aee4-4b5f-bd4e-9cd40a6fff29">
      <Terms xmlns="http://schemas.microsoft.com/office/infopath/2007/PartnerControls"/>
    </kc6d1bd9a46e4e5fbbbf99ca3de7a092>
    <MS_x0020_Speaker xmlns="01c77077-aee4-4b5f-bd4e-9cd40a6fff29">
      <UserInfo>
        <DisplayName/>
        <AccountId xsi:nil="true"/>
        <AccountType/>
      </UserInfo>
    </MS_x0020_Speaker>
    <TaxKeywordTaxHTField xmlns="230e9df3-be65-4c73-a93b-d1236ebd677e">
      <Terms xmlns="http://schemas.microsoft.com/office/infopath/2007/PartnerControls"/>
    </TaxKeywordTaxHTField>
    <TaxCatchAll xmlns="230e9df3-be65-4c73-a93b-d1236ebd677e">
      <Value>48</Value>
      <Value>47</Value>
      <Value>46</Value>
      <Value>49</Value>
    </TaxCatchAll>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31DCF4CA090F824DB1E4CCBB6B9D64EA00101E8AAD132F8F4D96340D6376C8BB3E" ma:contentTypeVersion="21" ma:contentTypeDescription="" ma:contentTypeScope="" ma:versionID="264624295c8b52c397a103286eb3d87c">
  <xsd:schema xmlns:xsd="http://www.w3.org/2001/XMLSchema" xmlns:xs="http://www.w3.org/2001/XMLSchema" xmlns:p="http://schemas.microsoft.com/office/2006/metadata/properties" xmlns:ns1="http://schemas.microsoft.com/sharepoint/v3" xmlns:ns2="01c77077-aee4-4b5f-bd4e-9cd40a6fff29" xmlns:ns3="230e9df3-be65-4c73-a93b-d1236ebd677e" xmlns:ns5="8ff673fc-3231-4e3a-893b-6d7f7cd32766" targetNamespace="http://schemas.microsoft.com/office/2006/metadata/properties" ma:root="true" ma:fieldsID="795b20f19f95dfa6d1f4d708b4ec8d36" ns1:_="" ns2:_="" ns3:_="" ns5:_="">
    <xsd:import namespace="http://schemas.microsoft.com/sharepoint/v3"/>
    <xsd:import namespace="01c77077-aee4-4b5f-bd4e-9cd40a6fff29"/>
    <xsd:import namespace="230e9df3-be65-4c73-a93b-d1236ebd677e"/>
    <xsd:import namespace="8ff673fc-3231-4e3a-893b-6d7f7cd32766"/>
    <xsd:element name="properties">
      <xsd:complexType>
        <xsd:sequence>
          <xsd:element name="documentManagement">
            <xsd:complexType>
              <xsd:all>
                <xsd:element ref="ns2:mb2e01f7e2d8413988e28e59aa226eec" minOccurs="0"/>
                <xsd:element ref="ns3:TaxCatchAll" minOccurs="0"/>
                <xsd:element ref="ns3:TaxCatchAllLabel" minOccurs="0"/>
                <xsd:element ref="ns2:iaa5f83406f94009a0f6a3e890699ff7" minOccurs="0"/>
                <xsd:element ref="ns2:d12e2661e9634d9aa98bbb375f31aced"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o1010385baed4da9b5076a6aa651d1e5" minOccurs="0"/>
                <xsd:element ref="ns2:kc6d1bd9a46e4e5fbbbf99ca3de7a092" minOccurs="0"/>
                <xsd:element ref="ns2:Session_x0020_Code" minOccurs="0"/>
                <xsd:element ref="ns2:MS_x0020_Content_x0020_Owner" minOccurs="0"/>
                <xsd:element ref="ns2:m6878b9dd7994da4ba144f95347d99c6" minOccurs="0"/>
                <xsd:element ref="ns2:fc15c16204564de583b4c942b10d19ec" minOccurs="0"/>
                <xsd:element ref="ns1:AverageRating" minOccurs="0"/>
                <xsd:element ref="ns1:RatingCount" minOccurs="0"/>
                <xsd:element ref="ns1:LikesCount" minOccurs="0"/>
                <xsd:element ref="ns3:TaxKeywordTaxHTField" minOccurs="0"/>
                <xsd:element ref="ns5:Target_x0020_Audiences" minOccurs="0"/>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1c77077-aee4-4b5f-bd4e-9cd40a6fff29" elementFormDefault="qualified">
    <xsd:import namespace="http://schemas.microsoft.com/office/2006/documentManagement/types"/>
    <xsd:import namespace="http://schemas.microsoft.com/office/infopath/2007/PartnerControls"/>
    <xsd:element name="mb2e01f7e2d8413988e28e59aa226eec" ma:index="8" nillable="true" ma:taxonomy="true" ma:internalName="mb2e01f7e2d8413988e28e59aa226eec" ma:taxonomyFieldName="Event_x0020_Name" ma:displayName="Event Name" ma:default="" ma:fieldId="{6b2e01f7-e2d8-4139-88e2-8e59aa226eec}"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iaa5f83406f94009a0f6a3e890699ff7" ma:index="12" nillable="true" ma:taxonomy="true" ma:internalName="iaa5f83406f94009a0f6a3e890699ff7" ma:taxonomyFieldName="Event_x0020_Location" ma:displayName="Event Location" ma:default="" ma:fieldId="{2aa5f834-06f9-4009-a0f6-a3e890699ff7}"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d12e2661e9634d9aa98bbb375f31aced" ma:index="14" nillable="true" ma:taxonomy="true" ma:internalName="d12e2661e9634d9aa98bbb375f31aced" ma:taxonomyFieldName="Event_x0020_Venue" ma:displayName="Event Venue" ma:default="" ma:fieldId="{d12e2661-e963-4d9a-a98b-bb375f31aced}"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o1010385baed4da9b5076a6aa651d1e5" ma:index="21" nillable="true" ma:taxonomy="true" ma:internalName="o1010385baed4da9b5076a6aa651d1e5" ma:taxonomyFieldName="Product" ma:displayName="Product" ma:default="" ma:fieldId="{81010385-baed-4da9-b507-6a6aa651d1e5}"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kc6d1bd9a46e4e5fbbbf99ca3de7a092" ma:index="23" nillable="true" ma:taxonomy="true" ma:internalName="kc6d1bd9a46e4e5fbbbf99ca3de7a092" ma:taxonomyFieldName="Campaign" ma:displayName="Campaign" ma:default="" ma:fieldId="{4c6d1bd9-a46e-4e5f-bbbf-99ca3de7a092}"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6878b9dd7994da4ba144f95347d99c6" ma:index="27" nillable="true" ma:taxonomy="true" ma:internalName="m6878b9dd7994da4ba144f95347d99c6" ma:taxonomyFieldName="Track" ma:displayName="Track" ma:readOnly="false" ma:default="" ma:fieldId="{66878b9d-d799-4da4-ba14-4f95347d99c6}" ma:sspId="e385fb40-52d4-4fae-9c5b-3e8ff8a5878e" ma:termSetId="8113a965-58e2-4a85-99b9-55376be5482e" ma:anchorId="00000000-0000-0000-0000-000000000000" ma:open="true" ma:isKeyword="false">
      <xsd:complexType>
        <xsd:sequence>
          <xsd:element ref="pc:Terms" minOccurs="0" maxOccurs="1"/>
        </xsd:sequence>
      </xsd:complexType>
    </xsd:element>
    <xsd:element name="fc15c16204564de583b4c942b10d19ec" ma:index="29" nillable="true" ma:taxonomy="true" ma:internalName="fc15c16204564de583b4c942b10d19ec" ma:taxonomyFieldName="Audience1" ma:displayName="Audience" ma:default="" ma:fieldId="{fc15c162-0456-4de5-83b4-c942b10d19ec}"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0d8ba32e-6f24-4e39-985b-e3fd5ec6bdb7}" ma:internalName="TaxCatchAll" ma:showField="CatchAllData" ma:web="01c77077-aee4-4b5f-bd4e-9cd40a6fff29">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0d8ba32e-6f24-4e39-985b-e3fd5ec6bdb7}" ma:internalName="TaxCatchAllLabel" ma:readOnly="true" ma:showField="CatchAllDataLabel" ma:web="01c77077-aee4-4b5f-bd4e-9cd40a6fff29">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8ff673fc-3231-4e3a-893b-6d7f7cd32766" elementFormDefault="qualified">
    <xsd:import namespace="http://schemas.microsoft.com/office/2006/documentManagement/types"/>
    <xsd:import namespace="http://schemas.microsoft.com/office/infopath/2007/PartnerControls"/>
    <xsd:element name="Target_x0020_Audiences" ma:index="37" nillable="true" ma:displayName="Target Audiences" ma:internalName="Target_x0020_Audiences">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01c77077-aee4-4b5f-bd4e-9cd40a6fff29"/>
    <ds:schemaRef ds:uri="http://schemas.microsoft.com/office/infopath/2007/PartnerControls"/>
    <ds:schemaRef ds:uri="8ff673fc-3231-4e3a-893b-6d7f7cd32766"/>
    <ds:schemaRef ds:uri="http://schemas.microsoft.com/sharepoint/v3"/>
    <ds:schemaRef ds:uri="http://schemas.microsoft.com/office/2006/metadata/properties"/>
    <ds:schemaRef ds:uri="http://purl.org/dc/elements/1.1/"/>
    <ds:schemaRef ds:uri="http://schemas.microsoft.com/office/2006/documentManagement/types"/>
    <ds:schemaRef ds:uri="http://schemas.openxmlformats.org/package/2006/metadata/core-properties"/>
    <ds:schemaRef ds:uri="http://www.w3.org/XML/1998/namespace"/>
    <ds:schemaRef ds:uri="230e9df3-be65-4c73-a93b-d1236ebd677e"/>
    <ds:schemaRef ds:uri="http://purl.org/dc/dcmitype/"/>
    <ds:schemaRef ds:uri="http://purl.org/dc/terms/"/>
  </ds:schemaRefs>
</ds:datastoreItem>
</file>

<file path=customXml/itemProps2.xml><?xml version="1.0" encoding="utf-8"?>
<ds:datastoreItem xmlns:ds="http://schemas.openxmlformats.org/officeDocument/2006/customXml" ds:itemID="{BAA4D29B-0199-4083-B6CB-53559E57A3C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01c77077-aee4-4b5f-bd4e-9cd40a6fff29"/>
    <ds:schemaRef ds:uri="230e9df3-be65-4c73-a93b-d1236ebd677e"/>
    <ds:schemaRef ds:uri="8ff673fc-3231-4e3a-893b-6d7f7cd3276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Connect 2016</Template>
  <TotalTime>33452</TotalTime>
  <Words>2484</Words>
  <Application>Microsoft Office PowerPoint</Application>
  <PresentationFormat>Custom</PresentationFormat>
  <Paragraphs>528</Paragraphs>
  <Slides>43</Slides>
  <Notes>24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43</vt:i4>
      </vt:variant>
    </vt:vector>
  </HeadingPairs>
  <TitlesOfParts>
    <vt:vector size="52" baseType="lpstr">
      <vt:lpstr>Arial</vt:lpstr>
      <vt:lpstr>Calibri</vt:lpstr>
      <vt:lpstr>Consolas</vt:lpstr>
      <vt:lpstr>Lucida Console</vt:lpstr>
      <vt:lpstr>Segoe UI</vt:lpstr>
      <vt:lpstr>Segoe UI Light</vt:lpstr>
      <vt:lpstr>Wingdings</vt:lpstr>
      <vt:lpstr>Connect_2016_Template_Light</vt:lpstr>
      <vt:lpstr>Connect_2016_Template_Dark</vt:lpstr>
      <vt:lpstr>Building Smart Apps with Microsoft Cognitive Services</vt:lpstr>
      <vt:lpstr>Microsoft Cognitive Services</vt:lpstr>
      <vt:lpstr>Cognitive Services APIs</vt:lpstr>
      <vt:lpstr>Subscription Keys</vt:lpstr>
      <vt:lpstr>Demo</vt:lpstr>
      <vt:lpstr>Vision APIs</vt:lpstr>
      <vt:lpstr>Computer Vision API</vt:lpstr>
      <vt:lpstr>Computer Vision API Methods</vt:lpstr>
      <vt:lpstr>Captioning an Image</vt:lpstr>
      <vt:lpstr>JSON Output</vt:lpstr>
      <vt:lpstr>Captioning an Image (C# with SDK)</vt:lpstr>
      <vt:lpstr>Captioning an Image (Node.js)</vt:lpstr>
      <vt:lpstr>Analyzing an Image for Adult Content</vt:lpstr>
      <vt:lpstr>JSON Output</vt:lpstr>
      <vt:lpstr>Demo</vt:lpstr>
      <vt:lpstr>Face API</vt:lpstr>
      <vt:lpstr>Face API Methods</vt:lpstr>
      <vt:lpstr>Identifying Age and Gender</vt:lpstr>
      <vt:lpstr>JSON Output</vt:lpstr>
      <vt:lpstr>Demo</vt:lpstr>
      <vt:lpstr>Language APIs</vt:lpstr>
      <vt:lpstr>Text Analytics API</vt:lpstr>
      <vt:lpstr>Text Analytics API Methods</vt:lpstr>
      <vt:lpstr>Analyzing Text for Sentiment</vt:lpstr>
      <vt:lpstr>JSON Output</vt:lpstr>
      <vt:lpstr>Demo</vt:lpstr>
      <vt:lpstr>Translator API</vt:lpstr>
      <vt:lpstr>Enumerating Languages</vt:lpstr>
      <vt:lpstr>Connecting to the Translator Service</vt:lpstr>
      <vt:lpstr>Receiving Data from the Translator Service</vt:lpstr>
      <vt:lpstr>Demo</vt:lpstr>
      <vt:lpstr>Speech APIs</vt:lpstr>
      <vt:lpstr>Converting Text to Speech </vt:lpstr>
      <vt:lpstr>Speaker Verification (Voice Authentication)</vt:lpstr>
      <vt:lpstr>Enumerating Verification Phrases</vt:lpstr>
      <vt:lpstr>Working with Verification Profiles</vt:lpstr>
      <vt:lpstr>Adding an Enrollment to a Profile</vt:lpstr>
      <vt:lpstr>Verifying a Speaker</vt:lpstr>
      <vt:lpstr>Demo</vt:lpstr>
      <vt:lpstr>Search APIs</vt:lpstr>
      <vt:lpstr>Bing Autosuggest API</vt:lpstr>
      <vt:lpstr>Using the Bing Autosuggest API</vt:lpstr>
      <vt:lpstr>Get the Code</vt:lpstr>
    </vt:vector>
  </TitlesOfParts>
  <Manager/>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Smart Apps with Microsoft Cognitive Services</dc:title>
  <dc:subject>&lt;Speech title here&gt;</dc:subject>
  <dc:creator>jeffpro@wintellect.com</dc:creator>
  <cp:keywords/>
  <dc:description>Template: Mindseye
Formatting: 
Audience Type:</dc:description>
  <cp:lastModifiedBy>Jeff Prosise</cp:lastModifiedBy>
  <cp:revision>1403</cp:revision>
  <dcterms:created xsi:type="dcterms:W3CDTF">2016-10-14T20:19:31Z</dcterms:created>
  <dcterms:modified xsi:type="dcterms:W3CDTF">2017-05-10T18:46:58Z</dcterms:modified>
  <cp:category>WintellectNOW</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0x01010031DCF4CA090F824DB1E4CCBB6B9D64EA00101E8AAD132F8F4D96340D6376C8BB3E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49;#Moscone Center|d4f36a2e-dd0d-4424-990f-7c93b4e9f063</vt:lpwstr>
  </property>
  <property fmtid="{D5CDD505-2E9C-101B-9397-08002B2CF9AE}" pid="7" name="Track">
    <vt:lpwstr/>
  </property>
  <property fmtid="{D5CDD505-2E9C-101B-9397-08002B2CF9AE}" pid="8" name="Event Location">
    <vt:lpwstr>48;#San Francisco|84dfcb53-432b-499d-8965-93d483d36b4a</vt:lpwstr>
  </property>
  <property fmtid="{D5CDD505-2E9C-101B-9397-08002B2CF9AE}" pid="9" name="Campaign">
    <vt:lpwstr/>
  </property>
  <property fmtid="{D5CDD505-2E9C-101B-9397-08002B2CF9AE}" pid="10" name="IsMyDocuments">
    <vt:bool>true</vt:bool>
  </property>
  <property fmtid="{D5CDD505-2E9C-101B-9397-08002B2CF9AE}" pid="11" name="TaxKeyword">
    <vt:lpwstr>46;#Microsoft Build 2016|da8a10b5-9bc3-4217-80aa-6b60d6ec1cee</vt:lpwstr>
  </property>
  <property fmtid="{D5CDD505-2E9C-101B-9397-08002B2CF9AE}" pid="12" name="Audience1">
    <vt:lpwstr/>
  </property>
  <property fmtid="{D5CDD505-2E9C-101B-9397-08002B2CF9AE}" pid="13" name="Event Name">
    <vt:lpwstr>47;#Build|58542b36-5bf5-46a6-a53f-a41fb7a73785</vt:lpwstr>
  </property>
</Properties>
</file>

<file path=docProps/thumbnail.jpeg>
</file>